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3" r:id="rId2"/>
    <p:sldId id="352" r:id="rId3"/>
    <p:sldId id="344" r:id="rId4"/>
    <p:sldId id="304" r:id="rId5"/>
    <p:sldId id="320" r:id="rId6"/>
    <p:sldId id="355" r:id="rId7"/>
    <p:sldId id="346" r:id="rId8"/>
    <p:sldId id="348" r:id="rId9"/>
    <p:sldId id="3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4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9F28C-1138-4A38-9C1C-15AE511D6966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4B9F-BE13-4A11-BCE0-6C8E6ECED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B9F-BE13-4A11-BCE0-6C8E6ECED8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B9F-BE13-4A11-BCE0-6C8E6ECED8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tory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victoria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florence</a:t>
            </a:r>
            <a:r>
              <a:rPr lang="en-US" baseline="0" dirty="0" smtClean="0"/>
              <a:t>) – former apes student, still @ bob </a:t>
            </a:r>
            <a:r>
              <a:rPr lang="en-US" baseline="0" dirty="0" err="1" smtClean="0"/>
              <a:t>jones</a:t>
            </a:r>
            <a:r>
              <a:rPr lang="en-US" baseline="0" dirty="0" smtClean="0"/>
              <a:t> – now working with develop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E0B2-076A-4BEE-A6DF-5DBCD333AF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B9F-BE13-4A11-BCE0-6C8E6ECED8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16 students for summer 2012,</a:t>
            </a:r>
            <a:r>
              <a:rPr lang="en-US" baseline="0" smtClean="0"/>
              <a:t> UAH 8/9 Students, 5 projects</a:t>
            </a:r>
          </a:p>
          <a:p>
            <a:r>
              <a:rPr lang="en-US" baseline="0" smtClean="0"/>
              <a:t>Results accepted at IAC, AGU-DC conferences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B9F-BE13-4A11-BCE0-6C8E6ECED8C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Student Successes:</a:t>
            </a:r>
          </a:p>
          <a:p>
            <a:r>
              <a:rPr lang="en-US" sz="1200" b="1" dirty="0" smtClean="0"/>
              <a:t>Posters &amp; Papers Presented:</a:t>
            </a:r>
            <a:endParaRPr lang="en-US" sz="400" dirty="0" smtClean="0"/>
          </a:p>
          <a:p>
            <a:r>
              <a:rPr lang="en-US" sz="1200" dirty="0" smtClean="0"/>
              <a:t>American </a:t>
            </a:r>
            <a:r>
              <a:rPr lang="en-US" sz="1200" dirty="0" err="1" smtClean="0"/>
              <a:t>Astronautical</a:t>
            </a:r>
            <a:r>
              <a:rPr lang="en-US" sz="1200" dirty="0" smtClean="0"/>
              <a:t> Society (AAS) Annual Werner von Braun Symposium</a:t>
            </a:r>
            <a:endParaRPr lang="en-US" sz="400" dirty="0" smtClean="0"/>
          </a:p>
          <a:p>
            <a:r>
              <a:rPr lang="en-US" sz="1200" dirty="0" smtClean="0"/>
              <a:t>International </a:t>
            </a:r>
            <a:r>
              <a:rPr lang="en-US" sz="1200" dirty="0" err="1" smtClean="0"/>
              <a:t>Astronautical</a:t>
            </a:r>
            <a:r>
              <a:rPr lang="en-US" sz="1200" dirty="0" smtClean="0"/>
              <a:t> Congress, 2011 – 3 student papers</a:t>
            </a:r>
          </a:p>
          <a:p>
            <a:r>
              <a:rPr lang="en-US" sz="1200" dirty="0" smtClean="0"/>
              <a:t>International </a:t>
            </a:r>
            <a:r>
              <a:rPr lang="en-US" sz="1200" dirty="0" err="1" smtClean="0"/>
              <a:t>Astronautical</a:t>
            </a:r>
            <a:r>
              <a:rPr lang="en-US" sz="1200" dirty="0" smtClean="0"/>
              <a:t> Congress, 2012 – 8 student papers, 6 participants</a:t>
            </a:r>
            <a:endParaRPr lang="en-US" sz="400" dirty="0" smtClean="0"/>
          </a:p>
          <a:p>
            <a:r>
              <a:rPr lang="en-US" sz="1200" b="1" dirty="0" smtClean="0"/>
              <a:t>Semester Internships: </a:t>
            </a:r>
            <a:r>
              <a:rPr lang="en-US" sz="1200" dirty="0" smtClean="0"/>
              <a:t>STRI Ernst Meyer, ORNL, DEVELOP, RCEU</a:t>
            </a:r>
            <a:endParaRPr lang="en-US" sz="400" dirty="0" smtClean="0"/>
          </a:p>
          <a:p>
            <a:r>
              <a:rPr lang="en-US" sz="1200" b="1" dirty="0" smtClean="0"/>
              <a:t>Graduate Student Fellowships: </a:t>
            </a:r>
            <a:r>
              <a:rPr lang="en-US" sz="1200" dirty="0" smtClean="0"/>
              <a:t>UAH, PSU, SERVIR</a:t>
            </a:r>
            <a:endParaRPr lang="en-US" sz="400" dirty="0" smtClean="0"/>
          </a:p>
          <a:p>
            <a:r>
              <a:rPr lang="en-US" sz="1200" b="1" dirty="0" smtClean="0"/>
              <a:t>Job Placement: </a:t>
            </a:r>
            <a:r>
              <a:rPr lang="en-US" sz="1200" dirty="0" smtClean="0"/>
              <a:t>USRA, </a:t>
            </a:r>
            <a:r>
              <a:rPr lang="en-US" sz="1200" dirty="0" err="1" smtClean="0"/>
              <a:t>Telcordia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B9F-BE13-4A11-BCE0-6C8E6ECED8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8BD-917A-42D3-B275-1C2228D1B5FE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1B1F-8A3D-4E74-BD45-DAB42608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Geospatial </a:t>
            </a:r>
            <a:r>
              <a:rPr lang="en-US" sz="2800" i="1" dirty="0" smtClean="0"/>
              <a:t>(GIS&amp;RS) </a:t>
            </a:r>
            <a:r>
              <a:rPr lang="en-US" sz="3200" dirty="0" smtClean="0"/>
              <a:t>Education/Training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743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Applied research focus </a:t>
            </a:r>
            <a:r>
              <a:rPr lang="en-US" sz="2000" i="1" dirty="0" smtClean="0"/>
              <a:t>and developing solutions for transitioning data and analyses to </a:t>
            </a:r>
            <a:r>
              <a:rPr lang="en-US" sz="2000" b="1" i="1" dirty="0" smtClean="0"/>
              <a:t>end-users/decision-makers</a:t>
            </a:r>
            <a:r>
              <a:rPr lang="en-US" sz="2000" i="1" dirty="0" smtClean="0"/>
              <a:t>, Work with external organizations, Internships/Co-Ops with private and government organizations to provide </a:t>
            </a:r>
            <a:r>
              <a:rPr lang="en-US" sz="2000" b="1" i="1" dirty="0" smtClean="0"/>
              <a:t>real-world training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769" t="13831" r="6731" b="879"/>
          <a:stretch>
            <a:fillRect/>
          </a:stretch>
        </p:blipFill>
        <p:spPr bwMode="auto">
          <a:xfrm>
            <a:off x="282973" y="4233446"/>
            <a:ext cx="2667000" cy="216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82973" y="6443246"/>
            <a:ext cx="2759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http://nsstc.uah.edu/ess/GIS/</a:t>
            </a:r>
            <a:endParaRPr lang="en-US" sz="16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102373" y="6443246"/>
            <a:ext cx="2766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http://nsstc.uah.edu/ess/ESS/</a:t>
            </a:r>
            <a:endParaRPr lang="en-US" sz="1600" b="1" i="1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 l="32299" t="7407" r="31875" b="45986"/>
          <a:stretch>
            <a:fillRect/>
          </a:stretch>
        </p:blipFill>
        <p:spPr bwMode="auto">
          <a:xfrm>
            <a:off x="3176763" y="4235301"/>
            <a:ext cx="2668810" cy="21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24457" r="23913" b="32733"/>
          <a:stretch>
            <a:fillRect/>
          </a:stretch>
        </p:blipFill>
        <p:spPr bwMode="auto">
          <a:xfrm>
            <a:off x="6074173" y="4229098"/>
            <a:ext cx="2667000" cy="21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997973" y="6422066"/>
            <a:ext cx="2841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http://nsstc.uah.edu/panama/</a:t>
            </a:r>
            <a:endParaRPr lang="en-US" sz="1600" b="1" i="1" dirty="0"/>
          </a:p>
        </p:txBody>
      </p:sp>
      <p:pic>
        <p:nvPicPr>
          <p:cNvPr id="3074" name="Picture 2" descr="http://nsstc.uah.edu/ess-grad/newsimages2012/NewStudentOrient082412a_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85800"/>
            <a:ext cx="2762250" cy="1800225"/>
          </a:xfrm>
          <a:prstGeom prst="rect">
            <a:avLst/>
          </a:prstGeom>
          <a:noFill/>
        </p:spPr>
      </p:pic>
      <p:pic>
        <p:nvPicPr>
          <p:cNvPr id="3075" name="Picture 3" descr="C:\Documents and Settings\rgriffin\Desktop\Images\_____logos_____\UAHuntsville600x1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76200"/>
            <a:ext cx="2667000" cy="7963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728008"/>
            <a:ext cx="52344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1) BS in Earth System Science</a:t>
            </a:r>
          </a:p>
          <a:p>
            <a:r>
              <a:rPr lang="en-US" sz="2000" i="1" dirty="0" smtClean="0"/>
              <a:t>	Focus in Remote Sensing and GIS</a:t>
            </a:r>
          </a:p>
          <a:p>
            <a:r>
              <a:rPr lang="en-US" sz="2000" dirty="0" smtClean="0"/>
              <a:t>2) MS in Earth System Science</a:t>
            </a:r>
          </a:p>
          <a:p>
            <a:r>
              <a:rPr lang="en-US" sz="2000" dirty="0" smtClean="0"/>
              <a:t>3) JUMP Program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/>
              <a:t>Joint Undergraduate –Masters Program</a:t>
            </a:r>
          </a:p>
          <a:p>
            <a:r>
              <a:rPr lang="en-US" sz="2000" dirty="0" smtClean="0"/>
              <a:t>4) Study Abroad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GIS &amp; Remote Sensing in Earth System Science </a:t>
            </a:r>
            <a:r>
              <a:rPr lang="en-US" sz="2800" i="1" dirty="0" smtClean="0"/>
              <a:t>(BS/MS)</a:t>
            </a:r>
            <a:endParaRPr lang="en-US" sz="32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4800600"/>
            <a:ext cx="4343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Current Geospatial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Courses: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ESS 370: Introduction to Satellite Remote Sensing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ESS 411: Introduction to GIS (CE)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ESS 413/513: GIS and Image Processing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ESS 414/514: Geospatial Applications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ESS 415/515: Advanced GIS</a:t>
            </a:r>
          </a:p>
          <a:p>
            <a:pPr>
              <a:spcBef>
                <a:spcPct val="20000"/>
              </a:spcBef>
            </a:pPr>
            <a:r>
              <a:rPr lang="en-US" sz="1600" i="1" dirty="0" smtClean="0"/>
              <a:t>ESS 499: Undergraduate Research Capstone 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sz="1600" i="1" dirty="0" smtClean="0"/>
              <a:t>ATS 670: Satellite Remote Sensing I</a:t>
            </a:r>
          </a:p>
          <a:p>
            <a:pPr>
              <a:spcBef>
                <a:spcPct val="20000"/>
              </a:spcBef>
            </a:pPr>
            <a:r>
              <a:rPr lang="en-US" sz="1600" i="1" dirty="0" smtClean="0"/>
              <a:t>ATS 680: Numerical Modeling Applications for ESS</a:t>
            </a:r>
            <a:endParaRPr lang="en-US" sz="16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609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1) Atmospheric Science</a:t>
            </a:r>
          </a:p>
          <a:p>
            <a:r>
              <a:rPr lang="en-US" i="1" dirty="0" smtClean="0"/>
              <a:t>2) Atmospheric Chemistry</a:t>
            </a:r>
          </a:p>
          <a:p>
            <a:r>
              <a:rPr lang="en-US" b="1" i="1" dirty="0" smtClean="0"/>
              <a:t>3) GIS &amp; Remote Sensing</a:t>
            </a:r>
          </a:p>
          <a:p>
            <a:r>
              <a:rPr lang="en-US" i="1" dirty="0" smtClean="0"/>
              <a:t>4) Earth Ecosystems</a:t>
            </a:r>
          </a:p>
          <a:p>
            <a:r>
              <a:rPr lang="en-US" i="1" dirty="0" smtClean="0"/>
              <a:t>5) Hydrology</a:t>
            </a:r>
          </a:p>
          <a:p>
            <a:r>
              <a:rPr lang="en-US" i="1" dirty="0" smtClean="0"/>
              <a:t>6) Human Dimensions/Impacts</a:t>
            </a:r>
          </a:p>
        </p:txBody>
      </p:sp>
      <p:pic>
        <p:nvPicPr>
          <p:cNvPr id="5123" name="Picture 3" descr="http://nsstc.uah.edu/ess/images2/studen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2295525" cy="17335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5000" y="609600"/>
            <a:ext cx="2628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Declared ESS Majors (UG)</a:t>
            </a: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2013: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ESS MS Students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2013: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2400" y="3733800"/>
            <a:ext cx="8839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2532" y="30480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411</a:t>
            </a:r>
            <a:endParaRPr lang="en-US" dirty="0"/>
          </a:p>
        </p:txBody>
      </p:sp>
      <p:cxnSp>
        <p:nvCxnSpPr>
          <p:cNvPr id="18" name="Elbow Connector 17"/>
          <p:cNvCxnSpPr>
            <a:stCxn id="17" idx="3"/>
          </p:cNvCxnSpPr>
          <p:nvPr/>
        </p:nvCxnSpPr>
        <p:spPr>
          <a:xfrm>
            <a:off x="1109332" y="3276600"/>
            <a:ext cx="490868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405268" y="30480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370</a:t>
            </a:r>
            <a:endParaRPr lang="en-US" dirty="0"/>
          </a:p>
        </p:txBody>
      </p:sp>
      <p:cxnSp>
        <p:nvCxnSpPr>
          <p:cNvPr id="20" name="Elbow Connector 19"/>
          <p:cNvCxnSpPr>
            <a:stCxn id="19" idx="3"/>
          </p:cNvCxnSpPr>
          <p:nvPr/>
        </p:nvCxnSpPr>
        <p:spPr>
          <a:xfrm>
            <a:off x="2472068" y="3276600"/>
            <a:ext cx="512134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775099" y="30480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414</a:t>
            </a:r>
            <a:endParaRPr lang="en-US" dirty="0"/>
          </a:p>
        </p:txBody>
      </p:sp>
      <p:cxnSp>
        <p:nvCxnSpPr>
          <p:cNvPr id="22" name="Elbow Connector 21"/>
          <p:cNvCxnSpPr>
            <a:stCxn id="21" idx="3"/>
          </p:cNvCxnSpPr>
          <p:nvPr/>
        </p:nvCxnSpPr>
        <p:spPr>
          <a:xfrm>
            <a:off x="3841899" y="3276600"/>
            <a:ext cx="5334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159101" y="30480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415</a:t>
            </a:r>
            <a:endParaRPr lang="en-US" dirty="0"/>
          </a:p>
        </p:txBody>
      </p:sp>
      <p:cxnSp>
        <p:nvCxnSpPr>
          <p:cNvPr id="24" name="Elbow Connector 23"/>
          <p:cNvCxnSpPr>
            <a:stCxn id="23" idx="3"/>
          </p:cNvCxnSpPr>
          <p:nvPr/>
        </p:nvCxnSpPr>
        <p:spPr>
          <a:xfrm>
            <a:off x="5225901" y="3276600"/>
            <a:ext cx="586565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764466" y="25146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499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2400" y="4038600"/>
            <a:ext cx="883920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3657" y="3733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95257" y="3733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66857" y="3733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57857" y="3733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3733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86257" y="3733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980270" y="30480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418</a:t>
            </a:r>
            <a:endParaRPr lang="en-US" dirty="0"/>
          </a:p>
        </p:txBody>
      </p:sp>
      <p:cxnSp>
        <p:nvCxnSpPr>
          <p:cNvPr id="34" name="Elbow Connector 33"/>
          <p:cNvCxnSpPr>
            <a:stCxn id="33" idx="3"/>
          </p:cNvCxnSpPr>
          <p:nvPr/>
        </p:nvCxnSpPr>
        <p:spPr>
          <a:xfrm>
            <a:off x="8047070" y="3276600"/>
            <a:ext cx="497963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976732" y="4267200"/>
            <a:ext cx="10668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610</a:t>
            </a:r>
            <a:endParaRPr lang="en-US" dirty="0"/>
          </a:p>
        </p:txBody>
      </p:sp>
      <p:cxnSp>
        <p:nvCxnSpPr>
          <p:cNvPr id="36" name="Elbow Connector 35"/>
          <p:cNvCxnSpPr>
            <a:stCxn id="35" idx="3"/>
          </p:cNvCxnSpPr>
          <p:nvPr/>
        </p:nvCxnSpPr>
        <p:spPr>
          <a:xfrm flipV="1">
            <a:off x="8043532" y="4038600"/>
            <a:ext cx="490868" cy="4572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819400" y="4267200"/>
            <a:ext cx="10668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514</a:t>
            </a:r>
            <a:endParaRPr lang="en-US" dirty="0"/>
          </a:p>
        </p:txBody>
      </p:sp>
      <p:cxnSp>
        <p:nvCxnSpPr>
          <p:cNvPr id="38" name="Elbow Connector 37"/>
          <p:cNvCxnSpPr>
            <a:stCxn id="37" idx="3"/>
          </p:cNvCxnSpPr>
          <p:nvPr/>
        </p:nvCxnSpPr>
        <p:spPr>
          <a:xfrm flipV="1">
            <a:off x="3886200" y="4038600"/>
            <a:ext cx="490868" cy="4572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0" y="5827693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i="1" dirty="0" smtClean="0"/>
              <a:t>Future (2013) Course Additions:</a:t>
            </a:r>
          </a:p>
          <a:p>
            <a:pPr lvl="0">
              <a:defRPr/>
            </a:pPr>
            <a:r>
              <a:rPr lang="en-US" sz="1400" i="1" dirty="0" smtClean="0"/>
              <a:t>ESS 418: People and Pixels: Linking Remote Sensing and Social Science</a:t>
            </a:r>
            <a:endParaRPr lang="en-US" sz="1400" dirty="0" smtClean="0"/>
          </a:p>
          <a:p>
            <a:pPr lvl="0">
              <a:defRPr/>
            </a:pPr>
            <a:r>
              <a:rPr lang="en-US" sz="1400" i="1" dirty="0" smtClean="0"/>
              <a:t>ESS 610: Land Use Applications and Sustainability</a:t>
            </a:r>
            <a:endParaRPr lang="en-US" sz="1400" dirty="0" smtClean="0"/>
          </a:p>
          <a:p>
            <a:pPr lvl="0">
              <a:defRPr/>
            </a:pPr>
            <a:r>
              <a:rPr lang="en-US" sz="1400" i="1" dirty="0" smtClean="0"/>
              <a:t>ESS 612: Advanced GIS for Earth Atmosphere Problems</a:t>
            </a:r>
            <a:endParaRPr lang="en-US" sz="1400" dirty="0" smtClean="0"/>
          </a:p>
        </p:txBody>
      </p:sp>
      <p:sp>
        <p:nvSpPr>
          <p:cNvPr id="40" name="Rounded Rectangle 39"/>
          <p:cNvSpPr/>
          <p:nvPr/>
        </p:nvSpPr>
        <p:spPr>
          <a:xfrm>
            <a:off x="6989134" y="4800600"/>
            <a:ext cx="10668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612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4146699" y="25146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413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233532" y="4267200"/>
            <a:ext cx="10668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513</a:t>
            </a:r>
            <a:endParaRPr lang="en-US" dirty="0"/>
          </a:p>
        </p:txBody>
      </p:sp>
      <p:cxnSp>
        <p:nvCxnSpPr>
          <p:cNvPr id="43" name="Elbow Connector 42"/>
          <p:cNvCxnSpPr>
            <a:stCxn id="42" idx="3"/>
          </p:cNvCxnSpPr>
          <p:nvPr/>
        </p:nvCxnSpPr>
        <p:spPr>
          <a:xfrm flipV="1">
            <a:off x="5300332" y="4038600"/>
            <a:ext cx="490868" cy="4572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235301" y="4800600"/>
            <a:ext cx="10668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515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605132" y="4267200"/>
            <a:ext cx="10668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590</a:t>
            </a:r>
            <a:endParaRPr lang="en-US" dirty="0"/>
          </a:p>
        </p:txBody>
      </p:sp>
      <p:cxnSp>
        <p:nvCxnSpPr>
          <p:cNvPr id="47" name="Elbow Connector 46"/>
          <p:cNvCxnSpPr>
            <a:stCxn id="46" idx="3"/>
          </p:cNvCxnSpPr>
          <p:nvPr/>
        </p:nvCxnSpPr>
        <p:spPr>
          <a:xfrm flipV="1">
            <a:off x="6671932" y="4038600"/>
            <a:ext cx="490868" cy="4572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598037" y="3048000"/>
            <a:ext cx="1066800" cy="457200"/>
          </a:xfrm>
          <a:prstGeom prst="roundRect">
            <a:avLst/>
          </a:prstGeom>
          <a:solidFill>
            <a:srgbClr val="C0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JUMP</a:t>
            </a:r>
            <a:endParaRPr lang="en-US" dirty="0"/>
          </a:p>
        </p:txBody>
      </p:sp>
      <p:cxnSp>
        <p:nvCxnSpPr>
          <p:cNvPr id="50" name="Elbow Connector 49"/>
          <p:cNvCxnSpPr>
            <a:stCxn id="49" idx="3"/>
          </p:cNvCxnSpPr>
          <p:nvPr/>
        </p:nvCxnSpPr>
        <p:spPr>
          <a:xfrm>
            <a:off x="6664837" y="3276600"/>
            <a:ext cx="497963" cy="457200"/>
          </a:xfrm>
          <a:prstGeom prst="bentConnector3">
            <a:avLst>
              <a:gd name="adj1" fmla="val 50000"/>
            </a:avLst>
          </a:prstGeom>
          <a:ln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6200" y="4267200"/>
            <a:ext cx="1066800" cy="457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ATS 670</a:t>
            </a:r>
            <a:endParaRPr lang="en-US" dirty="0"/>
          </a:p>
        </p:txBody>
      </p:sp>
      <p:pic>
        <p:nvPicPr>
          <p:cNvPr id="5125" name="Picture 5" descr="http://nsstc.uah.edu/ess/images/jump-pro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23812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GIS/RS Research Computing Facilities @ NSSTC</a:t>
            </a:r>
            <a:endParaRPr lang="en-US" sz="3200" dirty="0"/>
          </a:p>
        </p:txBody>
      </p:sp>
      <p:pic>
        <p:nvPicPr>
          <p:cNvPr id="1026" name="Picture 2" descr="C:\Documents and Settings\rgriffin\Desktop\Projects\UAH GIS-RS Track Webpage (2011)\GIS_Lab_Panoramic_web.jpg"/>
          <p:cNvPicPr>
            <a:picLocks noChangeAspect="1" noChangeArrowheads="1"/>
          </p:cNvPicPr>
          <p:nvPr/>
        </p:nvPicPr>
        <p:blipFill>
          <a:blip r:embed="rId3" cstate="print"/>
          <a:srcRect r="913" b="12002"/>
          <a:stretch>
            <a:fillRect/>
          </a:stretch>
        </p:blipFill>
        <p:spPr bwMode="auto">
          <a:xfrm>
            <a:off x="457200" y="3527685"/>
            <a:ext cx="8305800" cy="29493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64740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GIS &amp; Remote Sensing Lab (NSSTC 4085)</a:t>
            </a:r>
            <a:endParaRPr lang="en-US" sz="1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780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cs typeface="Times New Roman" pitchFamily="18" charset="0"/>
              </a:rPr>
              <a:t>available UG/GR student facilities to conduct research, interact with peers and mentors, and “own” their research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290" name="Picture 2" descr="Home of NSS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860685"/>
            <a:ext cx="5791201" cy="11657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24970" y="1772108"/>
            <a:ext cx="391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NSSTC (Bud Cramer Hall @ </a:t>
            </a:r>
            <a:r>
              <a:rPr lang="en-US" sz="1400" dirty="0" err="1" smtClean="0">
                <a:solidFill>
                  <a:schemeClr val="bg1"/>
                </a:solidFill>
              </a:rPr>
              <a:t>UAHuntsville</a:t>
            </a:r>
            <a:r>
              <a:rPr lang="en-US" sz="1400" dirty="0" smtClean="0">
                <a:solidFill>
                  <a:schemeClr val="bg1"/>
                </a:solidFill>
              </a:rPr>
              <a:t> Campus)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05561"/>
            <a:ext cx="7676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29 </a:t>
            </a:r>
            <a:r>
              <a:rPr lang="en-US" sz="1600" dirty="0" smtClean="0"/>
              <a:t>Dell </a:t>
            </a:r>
            <a:r>
              <a:rPr lang="en-US" sz="1600" dirty="0" err="1" smtClean="0"/>
              <a:t>Optiplex</a:t>
            </a:r>
            <a:r>
              <a:rPr lang="en-US" sz="1600" dirty="0" smtClean="0"/>
              <a:t> workstations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ArcInfo</a:t>
            </a:r>
            <a:r>
              <a:rPr lang="en-US" sz="1600" dirty="0" smtClean="0"/>
              <a:t> 10.1 (Spatial, 3D, Network, </a:t>
            </a:r>
            <a:r>
              <a:rPr lang="en-US" sz="1600" dirty="0" err="1" smtClean="0"/>
              <a:t>Geostatistical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	ENVI 5.0 +IDL</a:t>
            </a:r>
          </a:p>
          <a:p>
            <a:r>
              <a:rPr lang="en-US" sz="1600" dirty="0" smtClean="0"/>
              <a:t>Mobile ESS Lab (Dell ATG semi-rugged laptops, full GIS/IP software, Garmin handheld GPS)</a:t>
            </a:r>
          </a:p>
          <a:p>
            <a:r>
              <a:rPr lang="en-US" sz="1600" i="1" dirty="0" smtClean="0"/>
              <a:t>used in the field in Mexico, Panama, Guatemala, Atlanta, Tennessee, Alabama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nama students"/>
          <p:cNvPicPr>
            <a:picLocks noChangeAspect="1" noChangeArrowheads="1"/>
          </p:cNvPicPr>
          <p:nvPr/>
        </p:nvPicPr>
        <p:blipFill>
          <a:blip r:embed="rId2" cstate="print"/>
          <a:srcRect l="15094" t="17765" r="3774" b="7481"/>
          <a:stretch>
            <a:fillRect/>
          </a:stretch>
        </p:blipFill>
        <p:spPr bwMode="auto">
          <a:xfrm>
            <a:off x="0" y="911423"/>
            <a:ext cx="3058161" cy="213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Abroad Research Opportunities: Panama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rgriffin\Desktop\gain_professional_skills2_945_300.jpg"/>
          <p:cNvPicPr>
            <a:picLocks noChangeAspect="1" noChangeArrowheads="1"/>
          </p:cNvPicPr>
          <p:nvPr/>
        </p:nvPicPr>
        <p:blipFill>
          <a:blip r:embed="rId3" cstate="print"/>
          <a:srcRect l="29446" r="32321"/>
          <a:stretch>
            <a:fillRect/>
          </a:stretch>
        </p:blipFill>
        <p:spPr bwMode="auto">
          <a:xfrm>
            <a:off x="7033259" y="4800600"/>
            <a:ext cx="2110741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Documents and Settings\rgriffin\Desktop\262313_10150227543338675_505808674_7161992_3564213_n.jpg"/>
          <p:cNvPicPr>
            <a:picLocks noChangeAspect="1" noChangeArrowheads="1"/>
          </p:cNvPicPr>
          <p:nvPr/>
        </p:nvPicPr>
        <p:blipFill>
          <a:blip r:embed="rId4" cstate="print"/>
          <a:srcRect l="16727" t="28445" r="21163" b="12404"/>
          <a:stretch>
            <a:fillRect/>
          </a:stretch>
        </p:blipFill>
        <p:spPr bwMode="auto">
          <a:xfrm>
            <a:off x="3048000" y="914400"/>
            <a:ext cx="2987041" cy="2133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3045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2010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2011</a:t>
            </a:r>
            <a:endParaRPr lang="en-US" sz="1400" dirty="0"/>
          </a:p>
        </p:txBody>
      </p:sp>
      <p:pic>
        <p:nvPicPr>
          <p:cNvPr id="2053" name="Picture 5" descr="C:\Documents and Settings\rgriffin\Desktop\264537_10150227549748675_505808674_7162041_767563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800600"/>
            <a:ext cx="23368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 descr="CATHALAC and C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2326044" cy="1744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3505200"/>
            <a:ext cx="90678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Spanish instruction at Florida State, Panama &amp;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Cultural immersion in home stays in Panama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Technology (GIS/Image Processing</a:t>
            </a:r>
            <a:r>
              <a:rPr lang="en-US" sz="1600" dirty="0" smtClean="0"/>
              <a:t>) &amp; Policy and Science (climate change/sustainability)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CATHALAC and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UAHuntsville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scientists and faculty</a:t>
            </a:r>
          </a:p>
        </p:txBody>
      </p:sp>
      <p:pic>
        <p:nvPicPr>
          <p:cNvPr id="13" name="Picture 4" descr="C:\Users\Robert Griffin\Desktop\ongoing work\Photos\Panama Photos (Phil)\39662_1162520720757_1760038296_305853_5564792_n.jpg"/>
          <p:cNvPicPr>
            <a:picLocks noChangeAspect="1" noChangeArrowheads="1"/>
          </p:cNvPicPr>
          <p:nvPr/>
        </p:nvPicPr>
        <p:blipFill>
          <a:blip r:embed="rId7" cstate="print"/>
          <a:srcRect l="12701" t="14231" r="22932" b="20304"/>
          <a:stretch>
            <a:fillRect/>
          </a:stretch>
        </p:blipFill>
        <p:spPr bwMode="auto">
          <a:xfrm>
            <a:off x="4724400" y="4800600"/>
            <a:ext cx="22860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Climate Change &amp; Sustainability in Latin American and the Caribbean</a:t>
            </a:r>
          </a:p>
          <a:p>
            <a:endParaRPr lang="en-US" sz="1400" dirty="0" smtClean="0"/>
          </a:p>
        </p:txBody>
      </p:sp>
      <p:pic>
        <p:nvPicPr>
          <p:cNvPr id="15363" name="Picture 3" descr="http://sphotos-a.xx.fbcdn.net/hphotos-snc6/224980_3750314750745_309056054_n.jpg"/>
          <p:cNvPicPr>
            <a:picLocks noChangeAspect="1" noChangeArrowheads="1"/>
          </p:cNvPicPr>
          <p:nvPr/>
        </p:nvPicPr>
        <p:blipFill>
          <a:blip r:embed="rId8" cstate="print"/>
          <a:srcRect l="4167" t="16667" r="4167"/>
          <a:stretch>
            <a:fillRect/>
          </a:stretch>
        </p:blipFill>
        <p:spPr bwMode="auto">
          <a:xfrm>
            <a:off x="6019800" y="914401"/>
            <a:ext cx="3129281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610600" y="3048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90275" y="4572000"/>
            <a:ext cx="5753725" cy="2286000"/>
            <a:chOff x="3429000" y="5334000"/>
            <a:chExt cx="5753725" cy="2286000"/>
          </a:xfrm>
        </p:grpSpPr>
        <p:pic>
          <p:nvPicPr>
            <p:cNvPr id="8" name="6 Imagen" descr="satellite ida.jpg"/>
            <p:cNvPicPr>
              <a:picLocks noChangeAspect="1"/>
            </p:cNvPicPr>
            <p:nvPr/>
          </p:nvPicPr>
          <p:blipFill>
            <a:blip r:embed="rId2" cstate="print"/>
            <a:srcRect t="22740" r="647" b="17829"/>
            <a:stretch>
              <a:fillRect/>
            </a:stretch>
          </p:blipFill>
          <p:spPr bwMode="auto">
            <a:xfrm>
              <a:off x="3429000" y="5334000"/>
              <a:ext cx="5753725" cy="228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2" descr="C:\Documents and Settings\regriffi\Desktop\IAC 2010 (Prague) - Panama Study Abroad Paper\Panama Photos (Phil)\Thursday Lab\Nichole_n_Melanie.jpg"/>
            <p:cNvPicPr>
              <a:picLocks noChangeAspect="1" noChangeArrowheads="1"/>
            </p:cNvPicPr>
            <p:nvPr/>
          </p:nvPicPr>
          <p:blipFill>
            <a:blip r:embed="rId3" cstate="print"/>
            <a:srcRect l="7652" b="3226"/>
            <a:stretch>
              <a:fillRect/>
            </a:stretch>
          </p:blipFill>
          <p:spPr bwMode="auto">
            <a:xfrm>
              <a:off x="3429000" y="6096000"/>
              <a:ext cx="2036460" cy="152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389587" y="0"/>
            <a:ext cx="5754413" cy="2286000"/>
            <a:chOff x="3389587" y="0"/>
            <a:chExt cx="5754413" cy="2286000"/>
          </a:xfrm>
        </p:grpSpPr>
        <p:pic>
          <p:nvPicPr>
            <p:cNvPr id="5" name="5 Marcador de contenido" descr="IMG_3740.JPG"/>
            <p:cNvPicPr>
              <a:picLocks noChangeAspect="1"/>
            </p:cNvPicPr>
            <p:nvPr/>
          </p:nvPicPr>
          <p:blipFill>
            <a:blip r:embed="rId4" cstate="print"/>
            <a:srcRect t="30302" b="10118"/>
            <a:stretch>
              <a:fillRect/>
            </a:stretch>
          </p:blipFill>
          <p:spPr bwMode="auto">
            <a:xfrm>
              <a:off x="3389587" y="0"/>
              <a:ext cx="5754413" cy="228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6" descr="IMG_29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3315" y="760750"/>
              <a:ext cx="2032000" cy="152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Abroad Research: Panama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84030" y="2286000"/>
            <a:ext cx="5759970" cy="2286000"/>
            <a:chOff x="3384030" y="0"/>
            <a:chExt cx="5759970" cy="2286000"/>
          </a:xfrm>
        </p:grpSpPr>
        <p:pic>
          <p:nvPicPr>
            <p:cNvPr id="14" name="Picture 4" descr="C:\Documents and Settings\regriffi\Desktop\IAC 2010 (Prague) - Panama Study Abroad Paper\Panama Photos (Phil)\Taboga\Taboga_skyline.jpg"/>
            <p:cNvPicPr>
              <a:picLocks noChangeAspect="1" noChangeArrowheads="1"/>
            </p:cNvPicPr>
            <p:nvPr/>
          </p:nvPicPr>
          <p:blipFill>
            <a:blip r:embed="rId6" cstate="print"/>
            <a:srcRect t="15896" b="24496"/>
            <a:stretch>
              <a:fillRect/>
            </a:stretch>
          </p:blipFill>
          <p:spPr bwMode="auto">
            <a:xfrm>
              <a:off x="3391525" y="0"/>
              <a:ext cx="5752475" cy="228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9" descr="C:\Users\Robert Griffin\Desktop\IAC 2010 (Prague) - Panama Study Abroad Paper\iac photos for pub\taboga interviews.jpg"/>
            <p:cNvPicPr>
              <a:picLocks noChangeAspect="1" noChangeArrowheads="1"/>
            </p:cNvPicPr>
            <p:nvPr/>
          </p:nvPicPr>
          <p:blipFill>
            <a:blip r:embed="rId7" cstate="print"/>
            <a:srcRect r="13076"/>
            <a:stretch>
              <a:fillRect/>
            </a:stretch>
          </p:blipFill>
          <p:spPr bwMode="auto">
            <a:xfrm>
              <a:off x="3384030" y="765406"/>
              <a:ext cx="2026170" cy="1520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0" y="838200"/>
            <a:ext cx="3352800" cy="601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Evaluation of Precipitation, Temperature, and Soil Condition effects on Sugar Production at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Ingenio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Santa Rosa, Panama using Remote Sensing Data  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(Kirsten Cooksey, David McConnell, Joshua Smith) </a:t>
            </a:r>
          </a:p>
          <a:p>
            <a:pPr lvl="0" algn="ctr">
              <a:spcBef>
                <a:spcPct val="0"/>
              </a:spcBef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1400" dirty="0" smtClean="0"/>
              <a:t>Projections on Potential Impacts of Changing Precipitation and Land Cover on Sedimentation in the Panama Canal Watershed </a:t>
            </a:r>
            <a:br>
              <a:rPr lang="en-US" sz="1400" dirty="0" smtClean="0"/>
            </a:br>
            <a:r>
              <a:rPr lang="en-US" sz="1100" i="1" dirty="0" smtClean="0"/>
              <a:t>(Tiffany Keeton, Cory </a:t>
            </a:r>
            <a:r>
              <a:rPr lang="en-US" sz="1100" i="1" dirty="0" err="1" smtClean="0"/>
              <a:t>Manberg</a:t>
            </a:r>
            <a:r>
              <a:rPr lang="en-US" sz="1100" i="1" dirty="0" smtClean="0"/>
              <a:t>, Josh Myrick)</a:t>
            </a:r>
          </a:p>
          <a:p>
            <a:pPr lvl="0" algn="ctr">
              <a:spcBef>
                <a:spcPct val="0"/>
              </a:spcBef>
            </a:pPr>
            <a:endParaRPr lang="en-US" sz="1100" dirty="0" smtClean="0"/>
          </a:p>
          <a:p>
            <a:pPr algn="ctr">
              <a:spcBef>
                <a:spcPct val="0"/>
              </a:spcBef>
            </a:pPr>
            <a:r>
              <a:rPr lang="en-US" sz="1400" dirty="0" smtClean="0"/>
              <a:t>Developing the Hydrological </a:t>
            </a:r>
            <a:r>
              <a:rPr lang="en-US" sz="1400" dirty="0" err="1" smtClean="0"/>
              <a:t>Problematique</a:t>
            </a:r>
            <a:r>
              <a:rPr lang="en-US" sz="1400" dirty="0" smtClean="0"/>
              <a:t> of </a:t>
            </a:r>
            <a:r>
              <a:rPr lang="en-US" sz="1400" dirty="0" err="1" smtClean="0"/>
              <a:t>Taboga</a:t>
            </a:r>
            <a:r>
              <a:rPr lang="en-US" sz="1400" dirty="0" smtClean="0"/>
              <a:t> Island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000" i="1" dirty="0" smtClean="0"/>
              <a:t>(Amanda </a:t>
            </a:r>
            <a:r>
              <a:rPr lang="en-US" sz="1000" i="1" dirty="0" err="1" smtClean="0"/>
              <a:t>Bosserman</a:t>
            </a:r>
            <a:r>
              <a:rPr lang="en-US" sz="1000" i="1" dirty="0" smtClean="0"/>
              <a:t>, Jason Pounders)</a:t>
            </a:r>
          </a:p>
          <a:p>
            <a:pPr lvl="0" algn="ctr">
              <a:spcBef>
                <a:spcPct val="0"/>
              </a:spcBef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1400" dirty="0" smtClean="0"/>
              <a:t>Nitrogen fixing </a:t>
            </a:r>
            <a:r>
              <a:rPr lang="en-US" sz="1400" dirty="0" err="1" smtClean="0"/>
              <a:t>Fabaceous</a:t>
            </a:r>
            <a:r>
              <a:rPr lang="en-US" sz="1400" dirty="0" smtClean="0"/>
              <a:t> plants and their benefits to agriculture </a:t>
            </a:r>
            <a:r>
              <a:rPr lang="en-US" sz="1100" i="1" dirty="0" smtClean="0"/>
              <a:t>(Joseph </a:t>
            </a:r>
            <a:r>
              <a:rPr lang="en-US" sz="1100" i="1" dirty="0" err="1" smtClean="0"/>
              <a:t>Wayman</a:t>
            </a:r>
            <a:r>
              <a:rPr lang="en-US" sz="1100" i="1" dirty="0" smtClean="0"/>
              <a:t>)</a:t>
            </a:r>
          </a:p>
          <a:p>
            <a:pPr lvl="0" algn="ctr">
              <a:spcBef>
                <a:spcPct val="0"/>
              </a:spcBef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s-PA" sz="1400" dirty="0" smtClean="0"/>
              <a:t>Los </a:t>
            </a:r>
            <a:r>
              <a:rPr lang="es-PA" sz="1400" dirty="0" err="1" smtClean="0"/>
              <a:t>Emberá</a:t>
            </a:r>
            <a:r>
              <a:rPr lang="es-PA" sz="1400" dirty="0" smtClean="0"/>
              <a:t>  y sus Recursos: la Vulnerabilidad de los Recursos Naturales al Cambio Climático </a:t>
            </a:r>
            <a:br>
              <a:rPr lang="es-PA" sz="1400" dirty="0" smtClean="0"/>
            </a:br>
            <a:r>
              <a:rPr lang="es-PA" sz="1100" i="1" dirty="0" smtClean="0"/>
              <a:t>(Claire </a:t>
            </a:r>
            <a:r>
              <a:rPr lang="es-PA" sz="1100" i="1" dirty="0" err="1" smtClean="0"/>
              <a:t>Herdy</a:t>
            </a:r>
            <a:r>
              <a:rPr lang="es-PA" sz="1100" i="1" dirty="0" smtClean="0"/>
              <a:t>, Emma </a:t>
            </a:r>
            <a:r>
              <a:rPr lang="es-PA" sz="1100" i="1" dirty="0" err="1" smtClean="0"/>
              <a:t>Norton</a:t>
            </a:r>
            <a:r>
              <a:rPr lang="es-PA" sz="1100" i="1" dirty="0" smtClean="0"/>
              <a:t>, Nancy </a:t>
            </a:r>
            <a:r>
              <a:rPr lang="es-PA" sz="1100" i="1" dirty="0" err="1" smtClean="0"/>
              <a:t>Pospelov</a:t>
            </a:r>
            <a:r>
              <a:rPr lang="es-PA" sz="1100" i="1" dirty="0" smtClean="0"/>
              <a:t>)</a:t>
            </a:r>
          </a:p>
          <a:p>
            <a:pPr lvl="0" algn="ctr">
              <a:spcBef>
                <a:spcPct val="0"/>
              </a:spcBef>
            </a:pPr>
            <a:endParaRPr lang="es-PA" sz="1100" dirty="0" smtClean="0"/>
          </a:p>
          <a:p>
            <a:pPr algn="ctr">
              <a:spcBef>
                <a:spcPct val="0"/>
              </a:spcBef>
            </a:pPr>
            <a:r>
              <a:rPr lang="en-US" sz="1400" dirty="0" smtClean="0"/>
              <a:t>Comparison of MM5 and WRF Forecast Models, CMORPH and Hydro Estimator Satellite Estimates to Ground-Based Rain Gauge Data </a:t>
            </a:r>
            <a:r>
              <a:rPr lang="en-US" sz="1100" i="1" dirty="0" smtClean="0"/>
              <a:t>(Nicole </a:t>
            </a:r>
            <a:r>
              <a:rPr lang="en-US" sz="1100" i="1" dirty="0" err="1" smtClean="0"/>
              <a:t>Dsouza</a:t>
            </a:r>
            <a:r>
              <a:rPr lang="en-US" sz="1100" i="1" dirty="0" smtClean="0"/>
              <a:t>, Melanie Phillips)</a:t>
            </a:r>
          </a:p>
          <a:p>
            <a:pPr lvl="0" algn="ctr">
              <a:spcBef>
                <a:spcPct val="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cs typeface="Times New Roman" pitchFamily="18" charset="0"/>
              </a:rPr>
              <a:t>2011/2012 Research Projects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Geographic Information Systems in Advanced Placement Environmental Science (GIS in APES)</a:t>
            </a:r>
            <a:br>
              <a:rPr lang="en-US" sz="3200" dirty="0" smtClean="0"/>
            </a:br>
            <a:endParaRPr lang="en-US" sz="32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24400" y="5562600"/>
            <a:ext cx="3962400" cy="106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/>
              <a:t>Eric </a:t>
            </a:r>
            <a:r>
              <a:rPr lang="en-US" sz="1600" dirty="0"/>
              <a:t>R. Anderson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M.S. Candidate, Earth System </a:t>
            </a:r>
            <a:r>
              <a:rPr lang="en-US" sz="1600" dirty="0" smtClean="0"/>
              <a:t>Science</a:t>
            </a:r>
          </a:p>
          <a:p>
            <a:pPr>
              <a:spcBef>
                <a:spcPts val="0"/>
              </a:spcBef>
            </a:pPr>
            <a:r>
              <a:rPr lang="en-US" sz="1600" dirty="0" err="1" smtClean="0"/>
              <a:t>UAHuntsville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Ben Johnston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AP </a:t>
            </a:r>
            <a:r>
              <a:rPr lang="en-US" sz="1600" dirty="0" err="1" smtClean="0"/>
              <a:t>Envi</a:t>
            </a:r>
            <a:r>
              <a:rPr lang="en-US" sz="1600" dirty="0" smtClean="0"/>
              <a:t>. Sci., Bob Jones HS, Madison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1027" name="Picture 3" descr="C:\Dropbox\ESSA\Promotional\ess_program_logo_cr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689045"/>
            <a:ext cx="1077225" cy="11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22939" r="1191" b="1797"/>
          <a:stretch/>
        </p:blipFill>
        <p:spPr bwMode="auto">
          <a:xfrm>
            <a:off x="0" y="1066800"/>
            <a:ext cx="4315789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encrypted-tbn2.gstatic.com/images?q=tbn:ANd9GcTfaQdiCl9Hd8K9oW-qQMgLjdgIsY0kHtK6xqM6-2WZsZHW0OLu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00200"/>
            <a:ext cx="2143125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95800" y="1066800"/>
            <a:ext cx="4648200" cy="426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Community and high school outreach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via directed STEM teaching by MS graduate students in Earth System Science (ESS 490ST) and Civil Engineering.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GIS as a tool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water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resources/pollution issues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 home and abroad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many applications of GIS and remote sensing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 Putting hydrology concepts into practice with geospatial data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Integrated GIS (field &amp; lab) tie directly into APES learning goals and labs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Hands-on introduction to GIS using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ArcGIS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Explorer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Mark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water quality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testing sites using Garmin GPS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 Advanced junior and senior level high school students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11705" r="1027" b="1664"/>
          <a:stretch/>
        </p:blipFill>
        <p:spPr bwMode="auto">
          <a:xfrm>
            <a:off x="0" y="4098814"/>
            <a:ext cx="4343400" cy="2794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2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 descr="2012 Spring Location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74" y="3307135"/>
            <a:ext cx="3675626" cy="347466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NASA-DEVELOP Research Internships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(available every semester)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657600"/>
            <a:ext cx="39697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Steve Padgett-Vasquez</a:t>
            </a:r>
            <a:r>
              <a:rPr lang="en-US" dirty="0" smtClean="0"/>
              <a:t>, </a:t>
            </a:r>
            <a:r>
              <a:rPr lang="en-US" i="1" dirty="0" smtClean="0"/>
              <a:t>Center Lead</a:t>
            </a:r>
          </a:p>
          <a:p>
            <a:r>
              <a:rPr lang="en-US" dirty="0" smtClean="0"/>
              <a:t>University of Georgia (FNR)</a:t>
            </a:r>
          </a:p>
          <a:p>
            <a:r>
              <a:rPr lang="en-US" b="1" dirty="0" smtClean="0"/>
              <a:t>Claire </a:t>
            </a:r>
            <a:r>
              <a:rPr lang="en-US" b="1" dirty="0" err="1" smtClean="0"/>
              <a:t>Herdy</a:t>
            </a:r>
            <a:r>
              <a:rPr lang="en-US" dirty="0" smtClean="0"/>
              <a:t>, </a:t>
            </a:r>
            <a:r>
              <a:rPr lang="en-US" i="1" dirty="0" smtClean="0"/>
              <a:t>Co-Lead</a:t>
            </a:r>
          </a:p>
          <a:p>
            <a:r>
              <a:rPr lang="en-US" dirty="0" smtClean="0"/>
              <a:t>University of Alabama in Huntsville (ESS)</a:t>
            </a:r>
          </a:p>
          <a:p>
            <a:r>
              <a:rPr lang="en-US" b="1" dirty="0" smtClean="0"/>
              <a:t>Jeff </a:t>
            </a:r>
            <a:r>
              <a:rPr lang="en-US" b="1" dirty="0" err="1" smtClean="0"/>
              <a:t>Luvall</a:t>
            </a:r>
            <a:r>
              <a:rPr lang="en-US" dirty="0" smtClean="0"/>
              <a:t>, </a:t>
            </a:r>
            <a:r>
              <a:rPr lang="en-US" i="1" dirty="0" smtClean="0"/>
              <a:t>NASA-MSFC Science Advisor</a:t>
            </a:r>
          </a:p>
          <a:p>
            <a:r>
              <a:rPr lang="en-US" b="1" dirty="0" smtClean="0"/>
              <a:t>Rob Griffin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i="1" dirty="0" smtClean="0"/>
              <a:t>UAH-ESS Project Advisor</a:t>
            </a:r>
            <a:endParaRPr lang="en-US" b="1" dirty="0" smtClean="0"/>
          </a:p>
        </p:txBody>
      </p:sp>
      <p:pic>
        <p:nvPicPr>
          <p:cNvPr id="4099" name="Picture 3" descr="C:\Documents and Settings\rgriffin\Desktop\develop_ba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814802"/>
            <a:ext cx="9144001" cy="105684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16055" y="6550223"/>
            <a:ext cx="2327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http://develop.larc.nasa.gov/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552033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600" dirty="0" smtClean="0">
                <a:cs typeface="Helvetica" pitchFamily="34" charset="0"/>
              </a:rPr>
              <a:t>DEVELOP is a </a:t>
            </a:r>
            <a:r>
              <a:rPr lang="en-US" sz="1600" b="1" i="1" dirty="0" smtClean="0">
                <a:cs typeface="Helvetica" pitchFamily="34" charset="0"/>
              </a:rPr>
              <a:t>training and development internship</a:t>
            </a:r>
            <a:r>
              <a:rPr lang="en-US" sz="1600" b="1" dirty="0" smtClean="0">
                <a:cs typeface="Helvetica" pitchFamily="34" charset="0"/>
              </a:rPr>
              <a:t> </a:t>
            </a:r>
            <a:r>
              <a:rPr lang="en-US" sz="1600" dirty="0" smtClean="0">
                <a:cs typeface="Helvetica" pitchFamily="34" charset="0"/>
              </a:rPr>
              <a:t>enabling students and young professionals to learn about Earth science and develop prototype applications. DEVELOP addresses needs for long-term capabilities within the workforce to use Earth science results in </a:t>
            </a:r>
            <a:r>
              <a:rPr lang="en-US" sz="1600" b="1" i="1" dirty="0" smtClean="0">
                <a:cs typeface="Helvetica" pitchFamily="34" charset="0"/>
              </a:rPr>
              <a:t>decision making</a:t>
            </a:r>
            <a:r>
              <a:rPr lang="en-US" sz="1600" dirty="0" smtClean="0">
                <a:cs typeface="Helvetica" pitchFamily="34" charset="0"/>
              </a:rPr>
              <a:t>. Advisors from NASA and partner organizations assist students in using NASA data in fields such as: Agriculture, Climate, </a:t>
            </a:r>
            <a:r>
              <a:rPr lang="en-US" sz="1600" b="1" i="1" dirty="0" smtClean="0"/>
              <a:t>Disasters</a:t>
            </a:r>
            <a:r>
              <a:rPr lang="en-US" sz="1600" dirty="0" smtClean="0"/>
              <a:t>, </a:t>
            </a:r>
            <a:r>
              <a:rPr lang="en-US" sz="1600" b="1" i="1" dirty="0" smtClean="0"/>
              <a:t>Ecological Forecasting</a:t>
            </a:r>
            <a:r>
              <a:rPr lang="en-US" sz="1600" dirty="0" smtClean="0"/>
              <a:t>, Energy, </a:t>
            </a:r>
            <a:r>
              <a:rPr lang="en-US" sz="1600" b="1" i="1" dirty="0" smtClean="0"/>
              <a:t>Health &amp; Air Quality</a:t>
            </a:r>
            <a:r>
              <a:rPr lang="en-US" sz="1600" dirty="0" smtClean="0"/>
              <a:t>, Oceans, </a:t>
            </a:r>
            <a:r>
              <a:rPr lang="en-US" sz="1600" b="1" i="1" dirty="0" smtClean="0"/>
              <a:t>Water Resources</a:t>
            </a:r>
            <a:r>
              <a:rPr lang="en-US" sz="1600" dirty="0" smtClean="0"/>
              <a:t>, Weather.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7414" y="533400"/>
            <a:ext cx="3963586" cy="2895600"/>
            <a:chOff x="152400" y="533400"/>
            <a:chExt cx="3963586" cy="2895600"/>
          </a:xfrm>
        </p:grpSpPr>
        <p:pic>
          <p:nvPicPr>
            <p:cNvPr id="17" name="Picture 16" descr="DSCN2499.JPG"/>
            <p:cNvPicPr>
              <a:picLocks noChangeAspect="1"/>
            </p:cNvPicPr>
            <p:nvPr/>
          </p:nvPicPr>
          <p:blipFill>
            <a:blip r:embed="rId5" cstate="print"/>
            <a:srcRect l="25000" t="34445" r="22500" b="13333"/>
            <a:stretch>
              <a:fillRect/>
            </a:stretch>
          </p:blipFill>
          <p:spPr>
            <a:xfrm>
              <a:off x="228600" y="533400"/>
              <a:ext cx="3810000" cy="28423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152400" y="3121223"/>
              <a:ext cx="39635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MSFC-DEVELOP Team, SERVIR Student Research Lab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402703" y="4446896"/>
            <a:ext cx="1188097" cy="830445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anchor="ctr" anchorCtr="0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Marshall Space Flight Center</a:t>
            </a:r>
          </a:p>
          <a:p>
            <a:pPr algn="ctr">
              <a:defRPr/>
            </a:pPr>
            <a:r>
              <a:rPr lang="en-US" sz="1100" i="1" dirty="0" smtClean="0">
                <a:solidFill>
                  <a:schemeClr val="bg1"/>
                </a:solidFill>
              </a:rPr>
              <a:t>Alabama</a:t>
            </a:r>
          </a:p>
          <a:p>
            <a:pPr algn="ctr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NSSTC-UAH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30102" r="10325" b="24277"/>
          <a:stretch/>
        </p:blipFill>
        <p:spPr>
          <a:xfrm>
            <a:off x="3360308" y="1825013"/>
            <a:ext cx="4523014" cy="3529083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8100" y="454223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2011/2012 </a:t>
            </a:r>
            <a:r>
              <a:rPr lang="en-US" sz="1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MSFC </a:t>
            </a:r>
            <a:r>
              <a:rPr lang="en-US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Projects Highlights</a:t>
            </a:r>
            <a:endParaRPr lang="en-US" sz="1400" i="1" dirty="0">
              <a:solidFill>
                <a:prstClr val="black"/>
              </a:solidFill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3339583" y="4572000"/>
            <a:ext cx="5804417" cy="2286000"/>
            <a:chOff x="3339583" y="4572000"/>
            <a:chExt cx="5804417" cy="22860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62" t="12638" b="48820"/>
            <a:stretch>
              <a:fillRect/>
            </a:stretch>
          </p:blipFill>
          <p:spPr bwMode="auto">
            <a:xfrm>
              <a:off x="3339583" y="4572000"/>
              <a:ext cx="5804417" cy="228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2" descr="C:\Documents and Settings\rgriffin\Desktop\develop photos\DSC_0251.jpg"/>
            <p:cNvPicPr>
              <a:picLocks noChangeAspect="1" noChangeArrowheads="1"/>
            </p:cNvPicPr>
            <p:nvPr/>
          </p:nvPicPr>
          <p:blipFill>
            <a:blip r:embed="rId5" cstate="print"/>
            <a:srcRect l="3463" r="3025"/>
            <a:stretch>
              <a:fillRect/>
            </a:stretch>
          </p:blipFill>
          <p:spPr bwMode="auto">
            <a:xfrm>
              <a:off x="7086600" y="5334000"/>
              <a:ext cx="2057400" cy="152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5" name="Group 17"/>
          <p:cNvGrpSpPr/>
          <p:nvPr/>
        </p:nvGrpSpPr>
        <p:grpSpPr>
          <a:xfrm>
            <a:off x="3352800" y="0"/>
            <a:ext cx="5791200" cy="2286000"/>
            <a:chOff x="3395332" y="0"/>
            <a:chExt cx="5748668" cy="2286592"/>
          </a:xfrm>
        </p:grpSpPr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6" cstate="print"/>
            <a:srcRect l="12167" t="38011" r="27148" b="26172"/>
            <a:stretch>
              <a:fillRect/>
            </a:stretch>
          </p:blipFill>
          <p:spPr bwMode="auto">
            <a:xfrm>
              <a:off x="3395332" y="0"/>
              <a:ext cx="5748668" cy="2286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7" cstate="print"/>
            <a:srcRect l="5468" r="6755"/>
            <a:stretch>
              <a:fillRect/>
            </a:stretch>
          </p:blipFill>
          <p:spPr bwMode="auto">
            <a:xfrm>
              <a:off x="7130901" y="762000"/>
              <a:ext cx="2013099" cy="15239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NASA-DEVELOP Research Internships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64024"/>
            <a:ext cx="32766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Leveraging NASA EOS to explore the environmental and economic impact of the April 27 Tornado outbreak in Alabama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ea typeface="Arial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Arial" pitchFamily="34" charset="0"/>
                <a:cs typeface="Calibri" pitchFamily="34" charset="0"/>
              </a:rPr>
              <a:t>Mobile Bay Oyster Reef Habitat Analysis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0000"/>
                </a:solidFill>
                <a:ea typeface="Arial" pitchFamily="34" charset="0"/>
                <a:cs typeface="Calibri" pitchFamily="34" charset="0"/>
              </a:rPr>
              <a:t>Development of a Habitat Suitability Model for Mobile Bay Oyster Reefs Based on Hydrologic Models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ea typeface="Arial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Using NASA EOS to Identify and Monitor Pathogenic Dust in the Middle East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prstClr val="black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Colombia Fire Forecasting: </a:t>
            </a: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Utilizing NASA EOS data for fire management in el </a:t>
            </a:r>
            <a:r>
              <a:rPr lang="en-US" sz="1400" i="1" dirty="0" err="1" smtClean="0">
                <a:solidFill>
                  <a:prstClr val="black"/>
                </a:solidFill>
                <a:latin typeface="+mj-lt"/>
              </a:rPr>
              <a:t>Departamento</a:t>
            </a: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 del Valle del </a:t>
            </a:r>
            <a:r>
              <a:rPr lang="en-US" sz="1400" i="1" dirty="0" err="1" smtClean="0">
                <a:solidFill>
                  <a:prstClr val="black"/>
                </a:solidFill>
                <a:latin typeface="+mj-lt"/>
              </a:rPr>
              <a:t>Cauca,Colombi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</a:rPr>
              <a:t>a</a:t>
            </a:r>
            <a:endParaRPr lang="en-US" sz="1400" dirty="0" smtClean="0">
              <a:solidFill>
                <a:prstClr val="black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+mj-lt"/>
              <a:ea typeface="Arial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+mj-lt"/>
              </a:rPr>
              <a:t>Nepal-Food Security: </a:t>
            </a:r>
            <a:r>
              <a:rPr lang="en-US" sz="1400" i="1" dirty="0" smtClean="0">
                <a:latin typeface="+mj-lt"/>
              </a:rPr>
              <a:t>Utilizing NASA’s EOS data to research the potential effects of climate change on food security in Nepal</a:t>
            </a:r>
            <a:endParaRPr lang="en-US" sz="1400" i="1" dirty="0">
              <a:solidFill>
                <a:srgbClr val="000000"/>
              </a:solidFill>
              <a:latin typeface="+mj-lt"/>
              <a:ea typeface="Arial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+mj-lt"/>
              <a:ea typeface="Arial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Middle East Public Health &amp; Air Quality: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Using </a:t>
            </a:r>
            <a:r>
              <a:rPr lang="en-US" sz="1400" i="1" dirty="0">
                <a:solidFill>
                  <a:prstClr val="black"/>
                </a:solidFill>
                <a:latin typeface="+mj-lt"/>
              </a:rPr>
              <a:t>NASA EOS to Identify and Monitor Pathogenic Dust in the Middle East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i="1" dirty="0" smtClean="0">
              <a:solidFill>
                <a:prstClr val="black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Southeast Ecological Forecasting: </a:t>
            </a: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Using NASA Earth Observation (EOS) satellites for large-scale mapping of the longleaf pine (</a:t>
            </a:r>
            <a:r>
              <a:rPr lang="en-US" sz="1400" i="1" dirty="0" err="1" smtClean="0">
                <a:solidFill>
                  <a:prstClr val="black"/>
                </a:solidFill>
                <a:latin typeface="+mj-lt"/>
              </a:rPr>
              <a:t>Pinus</a:t>
            </a: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i="1" dirty="0" err="1" smtClean="0">
                <a:solidFill>
                  <a:prstClr val="black"/>
                </a:solidFill>
                <a:latin typeface="+mj-lt"/>
              </a:rPr>
              <a:t>palustris</a:t>
            </a: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) forest ecosystem.</a:t>
            </a:r>
            <a:endParaRPr lang="en-US" sz="1400" i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026" name="Picture 2" descr="C:\Users\herdyc\Downloads\Binita_Claire_Stev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07" y="2871163"/>
            <a:ext cx="2041871" cy="13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sstc.uah.edu/ess/newsimages2012/africa_ES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71725"/>
            <a:ext cx="2743200" cy="1788218"/>
          </a:xfrm>
          <a:prstGeom prst="rect">
            <a:avLst/>
          </a:prstGeom>
          <a:noFill/>
        </p:spPr>
      </p:pic>
      <p:pic>
        <p:nvPicPr>
          <p:cNvPr id="29700" name="Picture 4" descr="http://nsstc.uah.edu/ess/newsimages2012/aug22_20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371725"/>
            <a:ext cx="2762250" cy="1800225"/>
          </a:xfrm>
          <a:prstGeom prst="rect">
            <a:avLst/>
          </a:prstGeom>
          <a:noFill/>
        </p:spPr>
      </p:pic>
      <p:pic>
        <p:nvPicPr>
          <p:cNvPr id="29702" name="Picture 6" descr="http://nsstc.uah.edu/ess/newsimages2012/aug22_2012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61975"/>
            <a:ext cx="2762250" cy="1800225"/>
          </a:xfrm>
          <a:prstGeom prst="rect">
            <a:avLst/>
          </a:prstGeom>
          <a:noFill/>
        </p:spPr>
      </p:pic>
      <p:pic>
        <p:nvPicPr>
          <p:cNvPr id="29704" name="Picture 8" descr="http://nsstc.uah.edu/ess/newsimages2012/aug22_2012_1_afric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1975"/>
            <a:ext cx="2762250" cy="1800225"/>
          </a:xfrm>
          <a:prstGeom prst="rect">
            <a:avLst/>
          </a:prstGeom>
          <a:noFill/>
        </p:spPr>
      </p:pic>
      <p:pic>
        <p:nvPicPr>
          <p:cNvPr id="29706" name="Picture 10" descr="http://nsstc.uah.edu/ess/newsimages2012/aug22_2012_1_afr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71725"/>
            <a:ext cx="2762250" cy="1800225"/>
          </a:xfrm>
          <a:prstGeom prst="rect">
            <a:avLst/>
          </a:prstGeom>
          <a:noFill/>
        </p:spPr>
      </p:pic>
      <p:pic>
        <p:nvPicPr>
          <p:cNvPr id="29708" name="Picture 12" descr="http://nsstc.uah.edu/ess/newsimages2012/backfromital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1750" y="561975"/>
            <a:ext cx="2762250" cy="1800225"/>
          </a:xfrm>
          <a:prstGeom prst="rect">
            <a:avLst/>
          </a:prstGeom>
          <a:noFill/>
        </p:spPr>
      </p:pic>
      <p:pic>
        <p:nvPicPr>
          <p:cNvPr id="8" name="Picture 8" descr="C:\Documents and Settings\rgriffin\Desktop\Picture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" y="4756136"/>
            <a:ext cx="9296400" cy="2254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114694"/>
            <a:ext cx="204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Student-Led Training Events</a:t>
            </a:r>
          </a:p>
          <a:p>
            <a:r>
              <a:rPr lang="en-US" sz="1200" dirty="0" err="1" smtClean="0"/>
              <a:t>Hyperspectral</a:t>
            </a:r>
            <a:r>
              <a:rPr lang="en-US" sz="1200" dirty="0" smtClean="0"/>
              <a:t> Image Analysis </a:t>
            </a:r>
          </a:p>
          <a:p>
            <a:r>
              <a:rPr lang="en-US" sz="1200" dirty="0" smtClean="0"/>
              <a:t>Workshop </a:t>
            </a:r>
            <a:r>
              <a:rPr lang="en-US" sz="1200" i="1" dirty="0" smtClean="0"/>
              <a:t>(Africa Flores)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8004" y="4093428"/>
            <a:ext cx="2496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Student Research Presentations</a:t>
            </a:r>
          </a:p>
          <a:p>
            <a:r>
              <a:rPr lang="en-US" sz="1200" dirty="0" smtClean="0"/>
              <a:t>DEVELOP Internship Final</a:t>
            </a:r>
          </a:p>
          <a:p>
            <a:r>
              <a:rPr lang="en-US" sz="1200" dirty="0" smtClean="0"/>
              <a:t>Results Presentations </a:t>
            </a:r>
            <a:r>
              <a:rPr lang="en-US" sz="1200" i="1" dirty="0" smtClean="0"/>
              <a:t>(Kevin Cowart, </a:t>
            </a:r>
          </a:p>
          <a:p>
            <a:r>
              <a:rPr lang="en-US" sz="1200" i="1" dirty="0" smtClean="0"/>
              <a:t>Brad </a:t>
            </a:r>
            <a:r>
              <a:rPr lang="en-US" sz="1200" i="1" dirty="0" err="1" smtClean="0"/>
              <a:t>Barrick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8289" y="4093428"/>
            <a:ext cx="236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Conferences Student Participation</a:t>
            </a:r>
          </a:p>
          <a:p>
            <a:r>
              <a:rPr lang="en-US" sz="1200" b="1" dirty="0" smtClean="0"/>
              <a:t>&amp; Outreach</a:t>
            </a:r>
          </a:p>
          <a:p>
            <a:r>
              <a:rPr lang="en-US" sz="1200" dirty="0" smtClean="0"/>
              <a:t>IAC 2012, ESRI </a:t>
            </a:r>
            <a:r>
              <a:rPr lang="en-US" sz="1200" dirty="0" smtClean="0"/>
              <a:t>2012/2013</a:t>
            </a:r>
            <a:endParaRPr lang="en-US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Student Research/Training Involvement &amp; Successes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886</Words>
  <Application>Microsoft Office PowerPoint</Application>
  <PresentationFormat>On-screen Show (4:3)</PresentationFormat>
  <Paragraphs>160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Geospatial (GIS&amp;RS) Education/Training</vt:lpstr>
      <vt:lpstr>PowerPoint Presentation</vt:lpstr>
      <vt:lpstr>GIS/RS Research Computing Facilities @ NSSTC</vt:lpstr>
      <vt:lpstr>PowerPoint Presentation</vt:lpstr>
      <vt:lpstr>PowerPoint Presentation</vt:lpstr>
      <vt:lpstr>Geographic Information Systems in Advanced Placement Environmental Science (GIS in APES)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rgriffin</dc:creator>
  <cp:lastModifiedBy>Robert Griffin</cp:lastModifiedBy>
  <cp:revision>305</cp:revision>
  <dcterms:created xsi:type="dcterms:W3CDTF">2012-04-13T18:54:35Z</dcterms:created>
  <dcterms:modified xsi:type="dcterms:W3CDTF">2013-08-13T13:32:36Z</dcterms:modified>
</cp:coreProperties>
</file>