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24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9" r:id="rId3"/>
    <p:sldId id="333" r:id="rId4"/>
    <p:sldId id="368" r:id="rId5"/>
    <p:sldId id="346" r:id="rId6"/>
    <p:sldId id="329" r:id="rId7"/>
    <p:sldId id="348" r:id="rId8"/>
    <p:sldId id="349" r:id="rId9"/>
    <p:sldId id="350" r:id="rId10"/>
    <p:sldId id="353" r:id="rId11"/>
    <p:sldId id="334" r:id="rId12"/>
    <p:sldId id="361" r:id="rId13"/>
    <p:sldId id="362" r:id="rId14"/>
    <p:sldId id="363" r:id="rId15"/>
    <p:sldId id="364" r:id="rId16"/>
    <p:sldId id="279" r:id="rId17"/>
    <p:sldId id="366" r:id="rId18"/>
    <p:sldId id="354" r:id="rId19"/>
    <p:sldId id="360" r:id="rId20"/>
    <p:sldId id="355" r:id="rId21"/>
    <p:sldId id="356" r:id="rId22"/>
    <p:sldId id="367" r:id="rId23"/>
    <p:sldId id="327" r:id="rId2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FFFF96"/>
    <a:srgbClr val="000000"/>
    <a:srgbClr val="E8E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07" autoAdjust="0"/>
    <p:restoredTop sz="94660"/>
  </p:normalViewPr>
  <p:slideViewPr>
    <p:cSldViewPr>
      <p:cViewPr>
        <p:scale>
          <a:sx n="100" d="100"/>
          <a:sy n="100" d="100"/>
        </p:scale>
        <p:origin x="-103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ict"/><Relationship Id="rId1" Type="http://schemas.openxmlformats.org/officeDocument/2006/relationships/image" Target="../media/image2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92363-7EE7-394C-A606-14A93C48A034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921ED-AAB2-3A47-BD99-D7F8EC873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66F1A-9AF1-B348-8455-B939381ABCE3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538A0-6CE0-7144-A079-178CACCAA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3962400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90C6F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7" name="Picture 43" descr="GeoTechLogo_Draft04_Trans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495800"/>
            <a:ext cx="3886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Documents and Settings\ann2191.AVWORLD\My Documents\logo1sm NSF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172200"/>
            <a:ext cx="4587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458200" cy="1470025"/>
          </a:xfrm>
        </p:spPr>
        <p:txBody>
          <a:bodyPr anchor="b"/>
          <a:lstStyle>
            <a:lvl1pPr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4419600" cy="15240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648200" cy="457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Funded Under NSF D</a:t>
            </a:r>
            <a:r>
              <a:rPr lang="en-US" u="sng"/>
              <a:t>UE</a:t>
            </a:r>
            <a:r>
              <a:rPr lang="en-US"/>
              <a:t> 0801893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867400" y="44958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Date Placeholder 27"/>
          <p:cNvSpPr>
            <a:spLocks noGrp="1"/>
          </p:cNvSpPr>
          <p:nvPr>
            <p:ph type="dt" sz="half" idx="14"/>
          </p:nvPr>
        </p:nvSpPr>
        <p:spPr>
          <a:xfrm>
            <a:off x="6705600" y="4206875"/>
            <a:ext cx="960438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577C36-70A5-9440-9E16-99FA611F4E57}" type="datetime1">
              <a:rPr lang="en-US"/>
              <a:pPr>
                <a:defRPr/>
              </a:pPr>
              <a:t>11/15/10</a:t>
            </a:fld>
            <a:endParaRPr lang="en-US"/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5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28"/>
          <p:cNvSpPr>
            <a:spLocks noGrp="1"/>
          </p:cNvSpPr>
          <p:nvPr>
            <p:ph type="sldNum" sz="quarter" idx="16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7483449-FC32-F74A-90EC-24477FDE0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defRPr b="1" i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b="1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1E0278-D483-1C46-82BF-4450F2AE5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12" descr="PS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6248400"/>
            <a:ext cx="990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68A7329-7AFF-4B43-B50C-63BAD805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5F5086-EF6D-8647-9D5D-D1F5D52F2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182880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362200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41BFED-F17A-E949-8F50-0D6A841D6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316F581-364D-C046-95CE-2B2D9EE54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7B7AEE-F462-E14F-8C2F-0C6F71787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05354EF-15B8-6C40-9D75-BD0436B1A39F}" type="datetime1">
              <a:rPr lang="en-US"/>
              <a:pPr>
                <a:defRPr/>
              </a:pPr>
              <a:t>11/15/10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F74297E-35D8-BE43-B530-F655631D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3C22409-DD72-7A49-AC64-481FBA432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533400" y="762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41" name="Picture 19" descr="GeoTechLogo_Draft04_Transp_NoURL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6248400"/>
            <a:ext cx="16398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-65" charset="0"/>
        <a:buChar char="•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-65" charset="0"/>
        <a:buChar char="▫"/>
        <a:defRPr sz="2600" kern="1200">
          <a:solidFill>
            <a:schemeClr val="accent2"/>
          </a:solidFill>
          <a:latin typeface="+mn-lt"/>
          <a:ea typeface="ＭＳ Ｐゴシック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-65" charset="2"/>
        <a:buChar char="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-65" charset="2"/>
        <a:buChar char=""/>
        <a:defRPr sz="22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-65" charset="0"/>
        <a:buChar char="▫"/>
        <a:defRPr sz="2000" kern="1200">
          <a:solidFill>
            <a:srgbClr val="0BD0D9"/>
          </a:solidFill>
          <a:latin typeface="+mn-lt"/>
          <a:ea typeface="ＭＳ Ｐゴシック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png"/><Relationship Id="rId4" Type="http://schemas.openxmlformats.org/officeDocument/2006/relationships/oleObject" Target="bebop:Users:dibiase:Documents:Projects:NSF%20GeoTech%20Ctr:GeoTech.memo.doc!OLE_LINK2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5" Type="http://schemas.openxmlformats.org/officeDocument/2006/relationships/oleObject" Target="bebop:Users:dibiase:Documents:Projects:NSF%20GeoTech%20Ctr:GeoTech.memo.doc!OLE_LINK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tiff"/><Relationship Id="rId7" Type="http://schemas.openxmlformats.org/officeDocument/2006/relationships/image" Target="../media/image15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10" Type="http://schemas.openxmlformats.org/officeDocument/2006/relationships/image" Target="../media/image18.png"/><Relationship Id="rId5" Type="http://schemas.openxmlformats.org/officeDocument/2006/relationships/image" Target="../media/image13.gif"/><Relationship Id="rId12" Type="http://schemas.openxmlformats.org/officeDocument/2006/relationships/image" Target="../media/image3.png"/><Relationship Id="rId2" Type="http://schemas.openxmlformats.org/officeDocument/2006/relationships/image" Target="../media/image10.png"/><Relationship Id="rId9" Type="http://schemas.openxmlformats.org/officeDocument/2006/relationships/image" Target="../media/image17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7848600" cy="2057400"/>
          </a:xfrm>
        </p:spPr>
        <p:txBody>
          <a:bodyPr/>
          <a:lstStyle/>
          <a:p>
            <a:pPr marL="63500" algn="ctr" eaLnBrk="1" hangingPunct="1">
              <a:buFont typeface="Arial" pitchFamily="-65" charset="0"/>
              <a:buNone/>
            </a:pPr>
            <a:r>
              <a:rPr lang="en-US" sz="4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2010:</a:t>
            </a:r>
          </a:p>
          <a:p>
            <a:pPr marL="63500" algn="ctr" eaLnBrk="1" hangingPunct="1">
              <a:buFont typeface="Arial" pitchFamily="-65" charset="0"/>
              <a:buNone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Year the Geospatial Industry </a:t>
            </a:r>
          </a:p>
          <a:p>
            <a:pPr marL="63500" algn="ctr" eaLnBrk="1" hangingPunct="1">
              <a:buFont typeface="Arial" pitchFamily="-65" charset="0"/>
              <a:buNone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Came of Age</a:t>
            </a:r>
            <a:endParaRPr lang="en-US" sz="36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291" name="Picture 3" descr="GeoTechLogo_Draft04_Trans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495800"/>
            <a:ext cx="2895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57200" y="4114800"/>
            <a:ext cx="5715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David </a:t>
            </a:r>
            <a:r>
              <a:rPr lang="en-US" sz="22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DiBiase, CMS, GISP</a:t>
            </a:r>
          </a:p>
          <a:p>
            <a:r>
              <a:rPr lang="en-US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Penn State University </a:t>
            </a:r>
          </a:p>
          <a:p>
            <a:r>
              <a:rPr lang="en-US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National Geospatial Technology Center</a:t>
            </a:r>
          </a:p>
          <a:p>
            <a:endParaRPr lang="en-US" dirty="0" smtClean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Rocket City Geospatial Conference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Huntsville AL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November 17, 2010</a:t>
            </a:r>
          </a:p>
          <a:p>
            <a:endParaRPr lang="en-US" sz="1200" dirty="0" smtClean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715000"/>
            <a:ext cx="762000" cy="7272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0" y="571500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Sponsors include the National Science Foundation’s Advanced Technological Education program [DUE #0801893]. Author’s opinions are not necessarily shared by NSF. </a:t>
            </a:r>
            <a:endParaRPr lang="en-US" sz="10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400800" cy="512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400800" cy="512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657600" y="3505200"/>
            <a:ext cx="3048000" cy="406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400800" cy="512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400800" cy="512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572000" y="2438400"/>
            <a:ext cx="20574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400800" cy="512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400800" cy="512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sz="3000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The geospatial occupations</a:t>
            </a:r>
            <a:endParaRPr lang="en-US" sz="3000" dirty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914400" y="5905500"/>
            <a:ext cx="701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</a:rPr>
              <a:t>Department of Labor Employment and Training Administration (2010). O*Net Online. </a:t>
            </a:r>
          </a:p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</a:rPr>
              <a:t>http://online.onetcenter.org/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1028700"/>
          <a:ext cx="8229600" cy="4778381"/>
        </p:xfrm>
        <a:graphic>
          <a:graphicData uri="http://schemas.openxmlformats.org/drawingml/2006/table">
            <a:tbl>
              <a:tblPr/>
              <a:tblGrid>
                <a:gridCol w="4495800"/>
                <a:gridCol w="1219200"/>
                <a:gridCol w="1143000"/>
                <a:gridCol w="1371600"/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Occupation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Employment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(2008)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Projected Growth (2008-18)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Growth Rate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(2008-18)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Geospatial Information Scientists and Technologists*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Geographic Information Systems Technicians*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Remote Sensing Scientists and Technologists*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Remote Sensing Technicians*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Precision Agriculture Technicians*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Geodetic Surveyors*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Surveyors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Surveying Technicians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Mapping Technicians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Cartographers and Photogrammetrists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8FB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Totals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   ?</a:t>
                      </a: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sz="3000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The geospatial occupations</a:t>
            </a:r>
            <a:endParaRPr lang="en-US" sz="3000" dirty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914400" y="5905500"/>
            <a:ext cx="701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</a:rPr>
              <a:t>Department of Labor Employment and Training Administration (2010). O*Net Online. </a:t>
            </a:r>
          </a:p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 charset="0"/>
              </a:rPr>
              <a:t>http://online.onetcenter.org/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1028700"/>
          <a:ext cx="8229600" cy="4778381"/>
        </p:xfrm>
        <a:graphic>
          <a:graphicData uri="http://schemas.openxmlformats.org/drawingml/2006/table">
            <a:tbl>
              <a:tblPr/>
              <a:tblGrid>
                <a:gridCol w="4495800"/>
                <a:gridCol w="1219200"/>
                <a:gridCol w="1143000"/>
                <a:gridCol w="1371600"/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Occupation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Employment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(2008)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Projected Growth (2008-18)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Growth Rate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(2008-18)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Geospatial Information Scientists and Technologists*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209,000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72,600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7-13% (Average)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Geographic Information Systems Technicians*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209,000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72,600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7-13%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Remote Sensing Scientists and Technologists*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27,000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10,100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7-13%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Remote Sensing Technicians*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65,000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36,400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7-13%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Precision Agriculture Technicians*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65,000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36,400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7-13%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Geodetic Surveyors*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58,000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23,300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14-19%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Surveyors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58,000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23,300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14-19%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Surveying Technicians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77,000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29,400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≥ 20%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4FD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Mapping Technicians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77,000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29,400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≥ 20%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Cartographers and Photogrammetrists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12,000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6,400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charset="0"/>
                          <a:ea typeface="Times New Roman" charset="0"/>
                          <a:cs typeface="Times New Roman" charset="0"/>
                        </a:rPr>
                        <a:t>≥ 20%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8FB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Totals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857,000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charset="0"/>
                          <a:ea typeface="Times New Roman" charset="0"/>
                          <a:cs typeface="Times New Roman" charset="0"/>
                        </a:rPr>
                        <a:t>339,900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3025" marR="730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D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533400" y="3962400"/>
            <a:ext cx="8077200" cy="4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err="1" smtClean="0">
                <a:solidFill>
                  <a:srgbClr val="7F7F7F"/>
                </a:solidFill>
                <a:latin typeface="Franklin Gothic Book"/>
              </a:rPr>
              <a:t>Meltz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, Don (2009)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.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 GIS Is Dead–Long Live GIS. </a:t>
            </a:r>
            <a:r>
              <a:rPr lang="en-US" sz="1200" dirty="0" err="1" smtClean="0">
                <a:solidFill>
                  <a:srgbClr val="7F7F7F"/>
                </a:solidFill>
                <a:latin typeface="Franklin Gothic Book"/>
              </a:rPr>
              <a:t>PlanIt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 Crafter blog http://donmeltz.com/blog/index.php/2009/10/25/gis-is-dead-long-live-gis/ Accessed November 2, 2010</a:t>
            </a:r>
            <a:endParaRPr lang="en-US" sz="1200" dirty="0">
              <a:solidFill>
                <a:srgbClr val="0000FF"/>
              </a:solidFill>
              <a:latin typeface="Franklin Gothic Book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“GIS is on it’s way out as a profession, but GIS will continue to be used as a tool in many other professions.”</a:t>
            </a:r>
          </a:p>
          <a:p>
            <a:endParaRPr lang="en-US" sz="2400" dirty="0" smtClean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“My advice to someone that wants to get into the GIS field is – don’t, because it’s not going to be around much longer.” </a:t>
            </a:r>
            <a:endParaRPr lang="en-US" sz="24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sz="3000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Reports of death of GIS exaggerated</a:t>
            </a:r>
            <a:endParaRPr lang="en-US" sz="3000" dirty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TCM_pyramid_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762000"/>
            <a:ext cx="4648200" cy="5335666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38862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Assess alignment of geospatial education and training curricula with workforce needs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Increase rigor of certification requirements for GIS professionals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Shore-up higher education requirements for professional surveyors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Identify the “moral ideal” of the GIS profession</a:t>
            </a:r>
            <a:endParaRPr lang="en-US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sz="3000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Unfinished business</a:t>
            </a:r>
            <a:endParaRPr lang="en-US" sz="3000" dirty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371600" y="1600200"/>
            <a:ext cx="6400800" cy="12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 algn="ctr">
              <a:lnSpc>
                <a:spcPct val="120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“Just as nobody likes a </a:t>
            </a:r>
            <a:r>
              <a:rPr lang="en-US" sz="3200" dirty="0" err="1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wiseguy</a:t>
            </a:r>
            <a:r>
              <a:rPr lang="en-US" sz="32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, nobody likes a definition.” </a:t>
            </a:r>
            <a:endParaRPr lang="en-US" sz="32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533400" y="3124200"/>
            <a:ext cx="815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Davis, Michael (2002). </a:t>
            </a:r>
            <a:r>
              <a:rPr lang="en-US" sz="1200" i="1" dirty="0" smtClean="0">
                <a:solidFill>
                  <a:srgbClr val="7F7F7F"/>
                </a:solidFill>
                <a:latin typeface="Franklin Gothic Book"/>
              </a:rPr>
              <a:t>Ethics and the University.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New York: </a:t>
            </a:r>
            <a:r>
              <a:rPr lang="en-US" sz="1200" dirty="0" err="1" smtClean="0">
                <a:solidFill>
                  <a:srgbClr val="7F7F7F"/>
                </a:solidFill>
                <a:latin typeface="Franklin Gothic Book"/>
              </a:rPr>
              <a:t>Routledge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.</a:t>
            </a:r>
            <a:endParaRPr lang="en-US" sz="1200" dirty="0">
              <a:solidFill>
                <a:srgbClr val="0000FF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2057400"/>
            <a:ext cx="3886200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Cast of mind—self awareness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Corpus of theory and knowledge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Social ideal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Ethical standards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Formal organizations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Hall of fame</a:t>
            </a:r>
            <a:endParaRPr lang="en-US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sz="3000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Attributes of a profession</a:t>
            </a:r>
            <a:endParaRPr lang="en-US" sz="3000" dirty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16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Georgia"/>
              </a:rPr>
              <a:t>Pugh (1989)</a:t>
            </a:r>
            <a:endParaRPr lang="en-US" b="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724400" y="2057400"/>
            <a:ext cx="3886200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800"/>
              </a:spcAft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Accreditation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Certification and/or licensure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1676400"/>
            <a:ext cx="257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Georgia"/>
              </a:rPr>
              <a:t>Ford &amp; Gibbs (1996)</a:t>
            </a:r>
            <a:endParaRPr lang="en-US" b="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533400" y="4572000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Pugh, Darrell L. (1989)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.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 Professionalism in Public Administration: Problems, Perspectives, and the Role of the ASPA. </a:t>
            </a:r>
            <a:r>
              <a:rPr lang="en-US" sz="1200" i="1" dirty="0" smtClean="0">
                <a:solidFill>
                  <a:srgbClr val="7F7F7F"/>
                </a:solidFill>
                <a:latin typeface="Franklin Gothic Book"/>
              </a:rPr>
              <a:t>Public Administration Review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49:1, 1-8.</a:t>
            </a:r>
            <a:endParaRPr lang="en-US" sz="1200" dirty="0">
              <a:solidFill>
                <a:srgbClr val="0000FF"/>
              </a:solidFill>
              <a:latin typeface="Franklin Gothic Book"/>
            </a:endParaRP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4724400" y="29718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Ford, Gary and Norman E. Gibbs (1996)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.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 A Mature Profession of Software Engineering. Technical Report, Carnegie-Mellon University, January. http://www.sci.cmu.edu/pub/documents/96.reports/pdf/tr004.96.pdf</a:t>
            </a:r>
            <a:endParaRPr lang="en-US" sz="1200" dirty="0">
              <a:solidFill>
                <a:srgbClr val="0000FF"/>
              </a:solidFill>
              <a:latin typeface="Franklin Gothic Book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" y="2743200"/>
            <a:ext cx="18288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3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sz="3000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What is the GIS profession’s moral ideal?</a:t>
            </a:r>
            <a:endParaRPr lang="en-US" sz="3000" dirty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214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 algn="ctr">
              <a:lnSpc>
                <a:spcPct val="120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“A profession is a number of individuals in the same occupation voluntarily organized to earn a living by openly serving a certain </a:t>
            </a:r>
            <a:r>
              <a:rPr lang="en-US" sz="2800" i="1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moral ideal </a:t>
            </a:r>
            <a:r>
              <a:rPr lang="en-US" sz="28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in a morally-permissible way…”</a:t>
            </a:r>
            <a:endParaRPr lang="en-US" sz="28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533400" y="4114800"/>
            <a:ext cx="815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Davis, Michael (1999). </a:t>
            </a:r>
            <a:r>
              <a:rPr lang="en-US" sz="1200" i="1" dirty="0" smtClean="0">
                <a:solidFill>
                  <a:srgbClr val="7F7F7F"/>
                </a:solidFill>
                <a:latin typeface="Franklin Gothic Book"/>
              </a:rPr>
              <a:t>Profession, Code, and Ethics.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Burlington VT: </a:t>
            </a:r>
            <a:r>
              <a:rPr lang="en-US" sz="1200" dirty="0" err="1" smtClean="0">
                <a:solidFill>
                  <a:srgbClr val="7F7F7F"/>
                </a:solidFill>
                <a:latin typeface="Franklin Gothic Book"/>
              </a:rPr>
              <a:t>Ashgate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, </a:t>
            </a:r>
            <a:r>
              <a:rPr lang="en-US" sz="1200" dirty="0" err="1" smtClean="0">
                <a:solidFill>
                  <a:srgbClr val="7F7F7F"/>
                </a:solidFill>
                <a:latin typeface="Franklin Gothic Book"/>
              </a:rPr>
              <a:t>p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. 3.</a:t>
            </a:r>
            <a:endParaRPr lang="en-US" sz="1200" dirty="0">
              <a:solidFill>
                <a:srgbClr val="0000FF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7848600" cy="2057400"/>
          </a:xfrm>
        </p:spPr>
        <p:txBody>
          <a:bodyPr/>
          <a:lstStyle/>
          <a:p>
            <a:pPr marL="63500" algn="ctr" eaLnBrk="1" hangingPunct="1">
              <a:buFont typeface="Arial" pitchFamily="-65" charset="0"/>
              <a:buNone/>
            </a:pPr>
            <a:r>
              <a:rPr lang="en-US" sz="4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2010:</a:t>
            </a:r>
          </a:p>
          <a:p>
            <a:pPr marL="63500" algn="ctr" eaLnBrk="1" hangingPunct="1">
              <a:buFont typeface="Arial" pitchFamily="-65" charset="0"/>
              <a:buNone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Year the Geospatial Industry </a:t>
            </a:r>
          </a:p>
          <a:p>
            <a:pPr marL="63500" algn="ctr" eaLnBrk="1" hangingPunct="1">
              <a:buFont typeface="Arial" pitchFamily="-65" charset="0"/>
              <a:buNone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Came of Age</a:t>
            </a:r>
            <a:endParaRPr lang="en-US" sz="36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291" name="Picture 3" descr="GeoTechLogo_Draft04_Trans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495800"/>
            <a:ext cx="2895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57200" y="4114800"/>
            <a:ext cx="5715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David </a:t>
            </a:r>
            <a:r>
              <a:rPr lang="en-US" sz="22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DiBiase, CMS, GISP</a:t>
            </a:r>
          </a:p>
          <a:p>
            <a:r>
              <a:rPr lang="en-US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Penn State University </a:t>
            </a:r>
          </a:p>
          <a:p>
            <a:r>
              <a:rPr lang="en-US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National Geospatial Technology Center</a:t>
            </a:r>
          </a:p>
          <a:p>
            <a:endParaRPr lang="en-US" dirty="0" smtClean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Rocket City Geospatial Conference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Huntsville AL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November 17, 2010</a:t>
            </a:r>
          </a:p>
          <a:p>
            <a:endParaRPr lang="en-US" sz="1200" dirty="0" smtClean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715000"/>
            <a:ext cx="762000" cy="7272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0" y="571500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Sponsors include the National Science Foundation’s Advanced Technological Education program [DUE #0801893]. Author’s opinions are not necessarily shared by NSF. </a:t>
            </a:r>
            <a:endParaRPr lang="en-US" sz="10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3765" b="-413"/>
          <a:stretch>
            <a:fillRect/>
          </a:stretch>
        </p:blipFill>
        <p:spPr>
          <a:xfrm>
            <a:off x="685800" y="2667000"/>
            <a:ext cx="7791450" cy="2819400"/>
          </a:xfrm>
          <a:prstGeom prst="rect">
            <a:avLst/>
          </a:prstGeom>
        </p:spPr>
      </p:pic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62000" y="914400"/>
          <a:ext cx="4749800" cy="1192213"/>
        </p:xfrm>
        <a:graphic>
          <a:graphicData uri="http://schemas.openxmlformats.org/presentationml/2006/ole">
            <p:oleObj spid="_x0000_s18435" name="Document" r:id="rId4" imgW="4749800" imgH="1193800" progId="Word.Document.12">
              <p:link updateAutomatic="1"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629400" y="914400"/>
          <a:ext cx="1181100" cy="1219200"/>
        </p:xfrm>
        <a:graphic>
          <a:graphicData uri="http://schemas.openxmlformats.org/presentationml/2006/ole">
            <p:oleObj spid="_x0000_s18436" name="Document" r:id="rId5" imgW="1181100" imgH="1219200" progId="Word.Document.12">
              <p:link updateAutomatic="1"/>
            </p:oleObj>
          </a:graphicData>
        </a:graphic>
      </p:graphicFrame>
      <p:pic>
        <p:nvPicPr>
          <p:cNvPr id="9" name="Picture 62" descr="A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438400"/>
            <a:ext cx="2540000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315200" cy="550020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 l="5667" t="21771" r="4047" b="10068"/>
          <a:stretch>
            <a:fillRect/>
          </a:stretch>
        </p:blipFill>
        <p:spPr bwMode="auto">
          <a:xfrm>
            <a:off x="4114800" y="3048000"/>
            <a:ext cx="3713376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48000"/>
            <a:ext cx="2540000" cy="2540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8229600" cy="130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Six new geospatial occupations established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New Geospatial Technology Competency Model (GTCM) published</a:t>
            </a:r>
            <a:endParaRPr lang="en-US" sz="24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sz="3000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Two important developments at DOLETA</a:t>
            </a:r>
            <a:endParaRPr lang="en-US" sz="3000" dirty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7200" y="800100"/>
            <a:ext cx="2057400" cy="68580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Georgia"/>
                <a:ea typeface="MS Gothic" charset="0"/>
                <a:cs typeface="MS Gothic" charset="0"/>
              </a:rPr>
              <a:t>2000-2003: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Georgia"/>
                <a:ea typeface="MS Gothic" charset="0"/>
                <a:cs typeface="MS Gothic" charset="0"/>
              </a:rPr>
              <a:t>Original GTCM</a:t>
            </a:r>
            <a:endParaRPr lang="en-US" dirty="0">
              <a:solidFill>
                <a:srgbClr val="000000"/>
              </a:solidFill>
              <a:latin typeface="Georgia"/>
              <a:ea typeface="MS Gothic" charset="0"/>
              <a:cs typeface="MS Gothic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0" y="1524000"/>
            <a:ext cx="2043553" cy="1807210"/>
            <a:chOff x="838200" y="1828800"/>
            <a:chExt cx="2043553" cy="1807210"/>
          </a:xfrm>
        </p:grpSpPr>
        <p:pic>
          <p:nvPicPr>
            <p:cNvPr id="7" name="Picture 83" descr="GTC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1828800"/>
              <a:ext cx="1318260" cy="18072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254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3"/>
            <a:srcRect l="21513" t="21146" r="18726" b="20705"/>
            <a:stretch>
              <a:fillRect/>
            </a:stretch>
          </p:blipFill>
          <p:spPr bwMode="auto">
            <a:xfrm>
              <a:off x="2362200" y="3045025"/>
              <a:ext cx="51955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Southern_Miss.t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4522" y="1981200"/>
              <a:ext cx="457200" cy="457200"/>
            </a:xfrm>
            <a:prstGeom prst="rect">
              <a:avLst/>
            </a:prstGeom>
          </p:spPr>
        </p:pic>
        <p:pic>
          <p:nvPicPr>
            <p:cNvPr id="10" name="Picture 9" descr="Department_of_Labor-logo-C22B91B4E1-seeklogo.com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4522" y="2524325"/>
              <a:ext cx="457200" cy="457200"/>
            </a:xfrm>
            <a:prstGeom prst="rect">
              <a:avLst/>
            </a:prstGeom>
          </p:spPr>
        </p:pic>
      </p:grpSp>
      <p:pic>
        <p:nvPicPr>
          <p:cNvPr id="11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524000"/>
            <a:ext cx="1255713" cy="1828800"/>
          </a:xfrm>
          <a:prstGeom prst="rect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>
            <a:outerShdw blurRad="50800" dist="25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965483" y="813334"/>
            <a:ext cx="2863606" cy="672566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Georgia"/>
                <a:ea typeface="MS Gothic" charset="0"/>
                <a:cs typeface="MS Gothic" charset="0"/>
              </a:rPr>
              <a:t>2005-2006: Industry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Georgia"/>
                <a:ea typeface="MS Gothic" charset="0"/>
                <a:cs typeface="MS Gothic" charset="0"/>
              </a:rPr>
              <a:t>Definition Workshops</a:t>
            </a:r>
            <a:endParaRPr lang="en-US" dirty="0">
              <a:solidFill>
                <a:srgbClr val="000000"/>
              </a:solidFill>
              <a:latin typeface="Georgia"/>
              <a:ea typeface="MS Gothic" charset="0"/>
              <a:cs typeface="MS Gothic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248400" y="812800"/>
            <a:ext cx="2438400" cy="672566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Georgia"/>
                <a:ea typeface="MS Gothic" charset="0"/>
                <a:cs typeface="MS Gothic" charset="0"/>
              </a:rPr>
              <a:t>2004-2006: </a:t>
            </a:r>
            <a:r>
              <a:rPr lang="en-US" i="1" dirty="0" smtClean="0">
                <a:solidFill>
                  <a:srgbClr val="000000"/>
                </a:solidFill>
                <a:latin typeface="Georgia"/>
                <a:ea typeface="MS Gothic" charset="0"/>
                <a:cs typeface="MS Gothic" charset="0"/>
              </a:rPr>
              <a:t>GIS&amp;T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 smtClean="0">
                <a:solidFill>
                  <a:srgbClr val="000000"/>
                </a:solidFill>
                <a:latin typeface="Georgia"/>
                <a:ea typeface="MS Gothic" charset="0"/>
                <a:cs typeface="MS Gothic" charset="0"/>
              </a:rPr>
              <a:t>Body of Knowledge</a:t>
            </a:r>
            <a:endParaRPr lang="en-US" i="1" dirty="0">
              <a:solidFill>
                <a:srgbClr val="000000"/>
              </a:solidFill>
              <a:latin typeface="Georgia"/>
              <a:ea typeface="MS Gothic" charset="0"/>
              <a:cs typeface="MS Gothic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248400" y="1524000"/>
            <a:ext cx="2482631" cy="1828800"/>
            <a:chOff x="5943600" y="1905000"/>
            <a:chExt cx="2482631" cy="1828800"/>
          </a:xfrm>
        </p:grpSpPr>
        <p:pic>
          <p:nvPicPr>
            <p:cNvPr id="16" name="Picture 11" descr="GIST_BoK"/>
            <p:cNvPicPr>
              <a:picLocks noChangeAspect="1" noChangeArrowheads="1"/>
            </p:cNvPicPr>
            <p:nvPr/>
          </p:nvPicPr>
          <p:blipFill>
            <a:blip r:embed="rId7"/>
            <a:srcRect l="1050" b="182"/>
            <a:stretch>
              <a:fillRect/>
            </a:stretch>
          </p:blipFill>
          <p:spPr bwMode="auto">
            <a:xfrm>
              <a:off x="5943600" y="1905000"/>
              <a:ext cx="1412875" cy="1828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254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7804326" y="2136718"/>
              <a:ext cx="340952" cy="90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11831" y="2773088"/>
              <a:ext cx="914400" cy="415636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4267200"/>
            <a:ext cx="2547257" cy="1828800"/>
          </a:xfrm>
          <a:prstGeom prst="rect">
            <a:avLst/>
          </a:prstGeom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295400" y="3581400"/>
            <a:ext cx="2863606" cy="672566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Georgia"/>
                <a:ea typeface="MS Gothic" charset="0"/>
                <a:cs typeface="MS Gothic" charset="0"/>
              </a:rPr>
              <a:t>2008: Skills in Professional Geography</a:t>
            </a:r>
            <a:endParaRPr lang="en-US" dirty="0">
              <a:solidFill>
                <a:srgbClr val="000000"/>
              </a:solidFill>
              <a:latin typeface="Georgia"/>
              <a:ea typeface="MS Gothic" charset="0"/>
              <a:cs typeface="MS Gothic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57800" y="3628636"/>
            <a:ext cx="2977902" cy="2441964"/>
            <a:chOff x="5105400" y="3962400"/>
            <a:chExt cx="2977902" cy="2441964"/>
          </a:xfrm>
        </p:grpSpPr>
        <p:pic>
          <p:nvPicPr>
            <p:cNvPr id="21" name="Picture 20" descr="GTCM_pyramid_final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14035" y="4374883"/>
              <a:ext cx="1767996" cy="2029481"/>
            </a:xfrm>
            <a:prstGeom prst="rect">
              <a:avLst/>
            </a:prstGeom>
          </p:spPr>
        </p:pic>
        <p:pic>
          <p:nvPicPr>
            <p:cNvPr id="22" name="Picture 3" descr="GeoTechLogo_Draft04_Transp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42005" y="5491526"/>
              <a:ext cx="1041297" cy="27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5105400" y="3962400"/>
              <a:ext cx="2863606" cy="412483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Georgia"/>
                  <a:ea typeface="MS Gothic" charset="0"/>
                  <a:cs typeface="MS Gothic" charset="0"/>
                </a:rPr>
                <a:t>2008-2010: New GTCM</a:t>
              </a:r>
              <a:endParaRPr lang="en-US" dirty="0">
                <a:solidFill>
                  <a:srgbClr val="000000"/>
                </a:solidFill>
                <a:latin typeface="Georgia"/>
                <a:ea typeface="MS Gothic" charset="0"/>
                <a:cs typeface="MS Gothic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24931" y="4696715"/>
              <a:ext cx="685800" cy="685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1600200"/>
            <a:ext cx="6477000" cy="211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A </a:t>
            </a:r>
            <a:r>
              <a:rPr lang="en-US" sz="2400" b="1" dirty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competency</a:t>
            </a:r>
            <a:r>
              <a:rPr lang="en-US" sz="2400" dirty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 is the capability of applying or using knowledge, skills, abilities, behaviors, and personal characteristics to successfully perform critical work tasks, specific functions, or operate in a given role or position.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457200" y="3962400"/>
            <a:ext cx="7315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Ennis, M.R. (2008). Competency Models: A Review of the Literature and The Role of the Employment and Training Administration (ETA), </a:t>
            </a:r>
            <a:r>
              <a:rPr lang="en-US" sz="1200" dirty="0" err="1">
                <a:solidFill>
                  <a:srgbClr val="7F7F7F"/>
                </a:solidFill>
                <a:latin typeface="Franklin Gothic Book"/>
              </a:rPr>
              <a:t>www.careeronestop.org/competencymodel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/.../</a:t>
            </a:r>
            <a:r>
              <a:rPr lang="en-US" sz="1200" dirty="0" err="1">
                <a:solidFill>
                  <a:srgbClr val="7F7F7F"/>
                </a:solidFill>
                <a:latin typeface="Franklin Gothic Book"/>
              </a:rPr>
              <a:t>OPDRLiteratureReview.pdf</a:t>
            </a:r>
            <a:endParaRPr lang="en-US" sz="1200" dirty="0">
              <a:solidFill>
                <a:srgbClr val="7F7F7F"/>
              </a:solidFill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50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914400"/>
            <a:ext cx="464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57200" y="1600200"/>
            <a:ext cx="3810000" cy="29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A </a:t>
            </a:r>
            <a:r>
              <a:rPr lang="en-US" sz="2400" b="1" dirty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competency model</a:t>
            </a:r>
            <a:r>
              <a:rPr lang="en-US" sz="2400" dirty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 is a descriptive tool that identifies the competencies needed to operate in a specific role with </a:t>
            </a:r>
            <a:r>
              <a:rPr lang="en-US" sz="2400" dirty="0" err="1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a(n</a:t>
            </a:r>
            <a:r>
              <a:rPr lang="en-US" sz="2400" dirty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) job, occupation, organization, or industry.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sz="3000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Building block model</a:t>
            </a:r>
            <a:endParaRPr lang="en-US" sz="3000" dirty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914400"/>
            <a:ext cx="464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0" y="4572000"/>
            <a:ext cx="373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Competencies needed in many occupations and industries at national scale</a:t>
            </a:r>
            <a:endParaRPr lang="en-US" sz="20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0" y="4114800"/>
            <a:ext cx="4953000" cy="1981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657600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Competencies needed for various occupations within an industry</a:t>
            </a:r>
            <a:endParaRPr lang="en-US" sz="20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3124200"/>
            <a:ext cx="4191000" cy="685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0" y="3657600"/>
            <a:ext cx="42672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971800"/>
            <a:ext cx="373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Competencies needed for various occupations within an industry sector</a:t>
            </a:r>
            <a:endParaRPr lang="en-US" sz="20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828800"/>
            <a:ext cx="22860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1651337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Competencies required for particular occupations identified by </a:t>
            </a:r>
            <a:r>
              <a:rPr lang="en-US" sz="2000" dirty="0" err="1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DoL</a:t>
            </a:r>
            <a:r>
              <a:rPr lang="en-US" sz="20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 partners (e.g., </a:t>
            </a:r>
            <a:r>
              <a:rPr lang="en-US" sz="2000" dirty="0" err="1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GeoTech</a:t>
            </a:r>
            <a:r>
              <a:rPr lang="en-US" sz="20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 Center)</a:t>
            </a:r>
            <a:endParaRPr lang="en-US" sz="20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1295400"/>
            <a:ext cx="22860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1197114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Requirements for specialized degrees, licensure, or certification (e.g., GISCI)</a:t>
            </a:r>
            <a:endParaRPr lang="en-US" sz="20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2600" y="2438400"/>
            <a:ext cx="2286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76200" y="2362200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Knowledge areas required for particular occupations identified by workforce analysts</a:t>
            </a:r>
            <a:endParaRPr lang="en-US" sz="20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8200" y="1219200"/>
            <a:ext cx="1828800" cy="1981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000" y="18288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Management competencies</a:t>
            </a:r>
            <a:endParaRPr lang="en-US" sz="20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62200"/>
            <a:ext cx="2775473" cy="1371600"/>
          </a:xfrm>
          <a:prstGeom prst="rect">
            <a:avLst/>
          </a:prstGeom>
        </p:spPr>
      </p:pic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sz="3000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Building block model</a:t>
            </a:r>
            <a:endParaRPr lang="en-US" sz="3000" dirty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4" grpId="0" animBg="1"/>
      <p:bldP spid="6" grpId="0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371600"/>
            <a:ext cx="1143000" cy="1143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8229600" cy="28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Gather background information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Develop draft competency model framework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Gather feedback from industry representatives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Refine the competency model framework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Validate the competency model framework</a:t>
            </a:r>
          </a:p>
          <a:p>
            <a:pPr marL="284163" indent="-284163"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Finalize the model framework</a:t>
            </a:r>
            <a:endParaRPr lang="en-US" sz="2400" dirty="0">
              <a:solidFill>
                <a:srgbClr val="000000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sz="3000" dirty="0" smtClean="0">
                <a:solidFill>
                  <a:srgbClr val="0F6FC6"/>
                </a:solidFill>
                <a:latin typeface="Georgia" pitchFamily="-65" charset="0"/>
                <a:ea typeface="Georgia" pitchFamily="-65" charset="0"/>
                <a:cs typeface="Georgia" pitchFamily="-65" charset="0"/>
              </a:rPr>
              <a:t>DOLETA Competency Modeling Process</a:t>
            </a:r>
            <a:endParaRPr lang="en-US" sz="3000" dirty="0">
              <a:solidFill>
                <a:srgbClr val="0F6FC6"/>
              </a:solidFill>
              <a:latin typeface="Georgia" pitchFamily="-65" charset="0"/>
              <a:ea typeface="Georgia" pitchFamily="-65" charset="0"/>
              <a:cs typeface="Georgia" pitchFamily="-65" charset="0"/>
            </a:endParaRP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457200" y="4572000"/>
            <a:ext cx="8153400" cy="5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PMRI, Inc. (2005)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.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 Technical Assistance Guide for Developing and Using Competency Models—One Solution for a Demand=Driven Workforce System. </a:t>
            </a:r>
            <a:r>
              <a:rPr lang="en-US" sz="1200" dirty="0" err="1" smtClean="0">
                <a:solidFill>
                  <a:srgbClr val="7F7F7F"/>
                </a:solidFill>
                <a:latin typeface="Franklin Gothic Book"/>
              </a:rPr>
              <a:t>http://www.careeronestop.org/competencymodel/Info_Documents/TAG.pdf</a:t>
            </a:r>
            <a:endParaRPr lang="en-US" sz="1200" dirty="0">
              <a:solidFill>
                <a:srgbClr val="7F7F7F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rgbClr val="90C6F6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7867</TotalTime>
  <Words>1122</Words>
  <Application>Microsoft Macintosh PowerPoint</Application>
  <PresentationFormat>On-screen Show (4:3)</PresentationFormat>
  <Paragraphs>186</Paragraphs>
  <Slides>23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Urban</vt:lpstr>
      <vt:lpstr>bebop:Users:dibiase:Documents:Projects:NSF%20GeoTech%20Ctr:GeoTech.memo.doc!OLE_LINK2</vt:lpstr>
      <vt:lpstr>bebop:Users:dibiase:Documents:Projects:NSF%20GeoTech%20Ctr:GeoTech.memo.doc!OLE_LINK3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/>
  <Company> GeoTech Center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2010: The Year Geospatial Came of Age</dc:title>
  <dc:subject>GTCM</dc:subject>
  <dc:creator> David DiBiase</dc:creator>
  <cp:keywords/>
  <dc:description/>
  <cp:lastModifiedBy>David DiBiase</cp:lastModifiedBy>
  <cp:revision>260</cp:revision>
  <cp:lastPrinted>2010-01-06T22:02:45Z</cp:lastPrinted>
  <dcterms:created xsi:type="dcterms:W3CDTF">2010-11-16T04:45:31Z</dcterms:created>
  <dcterms:modified xsi:type="dcterms:W3CDTF">2010-11-16T04:59:42Z</dcterms:modified>
  <cp:category/>
</cp:coreProperties>
</file>