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9"/>
  </p:notesMasterIdLst>
  <p:sldIdLst>
    <p:sldId id="339" r:id="rId6"/>
    <p:sldId id="340" r:id="rId7"/>
    <p:sldId id="341" r:id="rId8"/>
    <p:sldId id="342" r:id="rId9"/>
    <p:sldId id="343" r:id="rId10"/>
    <p:sldId id="344" r:id="rId11"/>
    <p:sldId id="345" r:id="rId12"/>
    <p:sldId id="256" r:id="rId13"/>
    <p:sldId id="353" r:id="rId14"/>
    <p:sldId id="260" r:id="rId15"/>
    <p:sldId id="268" r:id="rId16"/>
    <p:sldId id="277" r:id="rId17"/>
    <p:sldId id="261" r:id="rId18"/>
    <p:sldId id="325" r:id="rId19"/>
    <p:sldId id="327" r:id="rId20"/>
    <p:sldId id="322" r:id="rId21"/>
    <p:sldId id="324" r:id="rId22"/>
    <p:sldId id="262" r:id="rId23"/>
    <p:sldId id="286" r:id="rId24"/>
    <p:sldId id="273" r:id="rId25"/>
    <p:sldId id="346" r:id="rId26"/>
    <p:sldId id="271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278" r:id="rId36"/>
    <p:sldId id="347" r:id="rId37"/>
    <p:sldId id="358" r:id="rId38"/>
    <p:sldId id="359" r:id="rId39"/>
    <p:sldId id="360" r:id="rId40"/>
    <p:sldId id="361" r:id="rId41"/>
    <p:sldId id="362" r:id="rId42"/>
    <p:sldId id="363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48" r:id="rId54"/>
    <p:sldId id="319" r:id="rId55"/>
    <p:sldId id="320" r:id="rId56"/>
    <p:sldId id="321" r:id="rId57"/>
    <p:sldId id="270" r:id="rId58"/>
    <p:sldId id="354" r:id="rId59"/>
    <p:sldId id="355" r:id="rId60"/>
    <p:sldId id="356" r:id="rId61"/>
    <p:sldId id="357" r:id="rId62"/>
    <p:sldId id="299" r:id="rId63"/>
    <p:sldId id="282" r:id="rId64"/>
    <p:sldId id="283" r:id="rId65"/>
    <p:sldId id="349" r:id="rId66"/>
    <p:sldId id="351" r:id="rId67"/>
    <p:sldId id="350" r:id="rId68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9" autoAdjust="0"/>
  </p:normalViewPr>
  <p:slideViewPr>
    <p:cSldViewPr>
      <p:cViewPr>
        <p:scale>
          <a:sx n="71" d="100"/>
          <a:sy n="71" d="100"/>
        </p:scale>
        <p:origin x="-864" y="-72"/>
      </p:cViewPr>
      <p:guideLst>
        <p:guide orient="horz"/>
        <p:guide pos="5759"/>
        <p:guide pos="1584"/>
        <p:guide pos="288"/>
        <p:guide pos="4224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 showGuides="1">
      <p:cViewPr>
        <p:scale>
          <a:sx n="95" d="100"/>
          <a:sy n="95" d="100"/>
        </p:scale>
        <p:origin x="-1434" y="1752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520467839842499"/>
                  <c:y val="7.48331277867377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ommercial
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2957824709033404E-3"/>
                  <c:y val="-0.14923694779116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761750635208799"/>
                  <c:y val="0.1618017265914059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University
24%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Sheet1!$A$15:$A$19</c:f>
              <c:strCache>
                <c:ptCount val="5"/>
                <c:pt idx="0">
                  <c:v>Commercial</c:v>
                </c:pt>
                <c:pt idx="1">
                  <c:v>Government</c:v>
                </c:pt>
                <c:pt idx="2">
                  <c:v>NGO</c:v>
                </c:pt>
                <c:pt idx="3">
                  <c:v>Research</c:v>
                </c:pt>
                <c:pt idx="4">
                  <c:v>University</c:v>
                </c:pt>
              </c:strCache>
            </c:strRef>
          </c:cat>
          <c:val>
            <c:numRef>
              <c:f>Sheet1!$B$15:$B$19</c:f>
              <c:numCache>
                <c:formatCode>General</c:formatCode>
                <c:ptCount val="5"/>
                <c:pt idx="0">
                  <c:v>162</c:v>
                </c:pt>
                <c:pt idx="1">
                  <c:v>71</c:v>
                </c:pt>
                <c:pt idx="2">
                  <c:v>37</c:v>
                </c:pt>
                <c:pt idx="3">
                  <c:v>28</c:v>
                </c:pt>
                <c:pt idx="4">
                  <c:v>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15BF9-43DF-4750-BB6E-5B68BA507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3E19405-1AA9-49E9-B3B4-CB670F4791A2}">
      <dgm:prSet/>
      <dgm:spPr/>
      <dgm:t>
        <a:bodyPr/>
        <a:lstStyle/>
        <a:p>
          <a:pPr rtl="0"/>
          <a:r>
            <a:rPr lang="en-US" b="1" u="sng" dirty="0" smtClean="0"/>
            <a:t>GIS.FCU</a:t>
          </a:r>
          <a:endParaRPr lang="zh-TW" dirty="0"/>
        </a:p>
      </dgm:t>
    </dgm:pt>
    <dgm:pt modelId="{36A6CF24-92A0-427F-8754-F0633487F154}" type="parTrans" cxnId="{D110F838-1DA2-4D96-A3FE-932D01323713}">
      <dgm:prSet/>
      <dgm:spPr/>
      <dgm:t>
        <a:bodyPr/>
        <a:lstStyle/>
        <a:p>
          <a:endParaRPr lang="zh-TW" altLang="en-US"/>
        </a:p>
      </dgm:t>
    </dgm:pt>
    <dgm:pt modelId="{F58BDD25-D1A5-40D2-A4A7-53D99F3FC796}" type="sibTrans" cxnId="{D110F838-1DA2-4D96-A3FE-932D01323713}">
      <dgm:prSet/>
      <dgm:spPr/>
      <dgm:t>
        <a:bodyPr/>
        <a:lstStyle/>
        <a:p>
          <a:endParaRPr lang="zh-TW" altLang="en-US"/>
        </a:p>
      </dgm:t>
    </dgm:pt>
    <dgm:pt modelId="{9C73B345-53C2-453C-8DE8-0760C7CA6B2A}">
      <dgm:prSet/>
      <dgm:spPr/>
      <dgm:t>
        <a:bodyPr/>
        <a:lstStyle/>
        <a:p>
          <a:pPr rtl="0"/>
          <a:r>
            <a:rPr lang="en-US" b="1" dirty="0" smtClean="0"/>
            <a:t>Founded in August 1995</a:t>
          </a:r>
          <a:endParaRPr lang="zh-TW" dirty="0"/>
        </a:p>
      </dgm:t>
    </dgm:pt>
    <dgm:pt modelId="{DBF3E110-6168-4A35-9F5C-27043DB090D8}" type="parTrans" cxnId="{3F9EC567-6D59-4F38-A2F2-12C92DDA327E}">
      <dgm:prSet/>
      <dgm:spPr/>
      <dgm:t>
        <a:bodyPr/>
        <a:lstStyle/>
        <a:p>
          <a:endParaRPr lang="zh-TW" altLang="en-US"/>
        </a:p>
      </dgm:t>
    </dgm:pt>
    <dgm:pt modelId="{E1383486-57A5-4227-BAF8-A2C58C97BC21}" type="sibTrans" cxnId="{3F9EC567-6D59-4F38-A2F2-12C92DDA327E}">
      <dgm:prSet/>
      <dgm:spPr/>
      <dgm:t>
        <a:bodyPr/>
        <a:lstStyle/>
        <a:p>
          <a:endParaRPr lang="zh-TW" altLang="en-US"/>
        </a:p>
      </dgm:t>
    </dgm:pt>
    <dgm:pt modelId="{C438F192-3C59-47E0-9886-BC1E7565352C}">
      <dgm:prSet/>
      <dgm:spPr/>
      <dgm:t>
        <a:bodyPr/>
        <a:lstStyle/>
        <a:p>
          <a:pPr rtl="0"/>
          <a:r>
            <a:rPr lang="en-US" b="1" dirty="0" smtClean="0"/>
            <a:t>Business Philosophy </a:t>
          </a:r>
          <a:r>
            <a:rPr lang="en-US" dirty="0" smtClean="0">
              <a:sym typeface="Wingdings"/>
            </a:rPr>
            <a:t></a:t>
          </a:r>
          <a:r>
            <a:rPr lang="en-US" b="1" dirty="0" smtClean="0"/>
            <a:t>   </a:t>
          </a:r>
          <a:br>
            <a:rPr lang="en-US" b="1" dirty="0" smtClean="0"/>
          </a:br>
          <a:r>
            <a:rPr lang="en-US" b="1" dirty="0" smtClean="0"/>
            <a:t>    I</a:t>
          </a:r>
          <a:r>
            <a:rPr lang="en-US" b="1" baseline="30000" dirty="0" smtClean="0"/>
            <a:t>2</a:t>
          </a:r>
          <a:r>
            <a:rPr lang="en-US" b="1" dirty="0" smtClean="0"/>
            <a:t>C+S (Interoperability, Integration, </a:t>
          </a:r>
          <a:br>
            <a:rPr lang="en-US" b="1" dirty="0" smtClean="0"/>
          </a:br>
          <a:r>
            <a:rPr lang="en-US" b="1" dirty="0" smtClean="0"/>
            <a:t>    Communication, and Sharing)</a:t>
          </a:r>
          <a:endParaRPr lang="zh-TW" dirty="0"/>
        </a:p>
      </dgm:t>
    </dgm:pt>
    <dgm:pt modelId="{F7FBCC33-5548-46E7-81B3-4664AD2C1728}" type="parTrans" cxnId="{EA4B62AE-2EEE-4F7A-B8B6-C4DBBD080511}">
      <dgm:prSet/>
      <dgm:spPr/>
      <dgm:t>
        <a:bodyPr/>
        <a:lstStyle/>
        <a:p>
          <a:endParaRPr lang="zh-TW" altLang="en-US"/>
        </a:p>
      </dgm:t>
    </dgm:pt>
    <dgm:pt modelId="{4EA2E778-43F7-414E-B7BF-2F6D261B160D}" type="sibTrans" cxnId="{EA4B62AE-2EEE-4F7A-B8B6-C4DBBD080511}">
      <dgm:prSet/>
      <dgm:spPr/>
      <dgm:t>
        <a:bodyPr/>
        <a:lstStyle/>
        <a:p>
          <a:endParaRPr lang="zh-TW" altLang="en-US"/>
        </a:p>
      </dgm:t>
    </dgm:pt>
    <dgm:pt modelId="{77801DF4-E192-44EC-9C16-230B86093F43}">
      <dgm:prSet/>
      <dgm:spPr/>
      <dgm:t>
        <a:bodyPr/>
        <a:lstStyle/>
        <a:p>
          <a:pPr rtl="0"/>
          <a:r>
            <a:rPr lang="en-US" b="1" dirty="0" smtClean="0"/>
            <a:t>Vision </a:t>
          </a:r>
          <a:r>
            <a:rPr lang="en-US" dirty="0" smtClean="0">
              <a:sym typeface="Wingdings"/>
            </a:rPr>
            <a:t></a:t>
          </a:r>
          <a:r>
            <a:rPr lang="en-US" b="1" dirty="0" smtClean="0"/>
            <a:t> A Pioneer of GIS Applications</a:t>
          </a:r>
          <a:endParaRPr lang="zh-TW" dirty="0"/>
        </a:p>
      </dgm:t>
    </dgm:pt>
    <dgm:pt modelId="{D59FD328-C87A-44D5-A4F9-DE3A5128ABC4}" type="parTrans" cxnId="{81F4FFB5-FB43-4A92-BF76-1B8757E19138}">
      <dgm:prSet/>
      <dgm:spPr/>
      <dgm:t>
        <a:bodyPr/>
        <a:lstStyle/>
        <a:p>
          <a:endParaRPr lang="zh-TW" altLang="en-US"/>
        </a:p>
      </dgm:t>
    </dgm:pt>
    <dgm:pt modelId="{498F2743-398E-481D-9EE1-595AF433D7BE}" type="sibTrans" cxnId="{81F4FFB5-FB43-4A92-BF76-1B8757E19138}">
      <dgm:prSet/>
      <dgm:spPr/>
      <dgm:t>
        <a:bodyPr/>
        <a:lstStyle/>
        <a:p>
          <a:endParaRPr lang="zh-TW" altLang="en-US"/>
        </a:p>
      </dgm:t>
    </dgm:pt>
    <dgm:pt modelId="{9862DEC8-D270-4DA2-B586-EF30DAB12331}">
      <dgm:prSet/>
      <dgm:spPr/>
      <dgm:t>
        <a:bodyPr/>
        <a:lstStyle/>
        <a:p>
          <a:pPr rtl="0"/>
          <a:r>
            <a:rPr lang="en-US" altLang="zh-TW" b="1" dirty="0" smtClean="0"/>
            <a:t>International Cooperation</a:t>
          </a:r>
          <a:endParaRPr lang="zh-TW" b="1" dirty="0"/>
        </a:p>
      </dgm:t>
    </dgm:pt>
    <dgm:pt modelId="{733A492D-5D0D-4BF9-B1DA-4FC22C733422}" type="parTrans" cxnId="{653B1826-6E0F-404F-9F4F-0EDC7A449F31}">
      <dgm:prSet/>
      <dgm:spPr/>
      <dgm:t>
        <a:bodyPr/>
        <a:lstStyle/>
        <a:p>
          <a:endParaRPr lang="zh-TW" altLang="en-US"/>
        </a:p>
      </dgm:t>
    </dgm:pt>
    <dgm:pt modelId="{57167856-D50C-41B3-867C-B351B078991F}" type="sibTrans" cxnId="{653B1826-6E0F-404F-9F4F-0EDC7A449F31}">
      <dgm:prSet/>
      <dgm:spPr/>
      <dgm:t>
        <a:bodyPr/>
        <a:lstStyle/>
        <a:p>
          <a:endParaRPr lang="zh-TW" altLang="en-US"/>
        </a:p>
      </dgm:t>
    </dgm:pt>
    <dgm:pt modelId="{AAE248E2-62AD-420E-A6F8-977AB7F75A78}">
      <dgm:prSet/>
      <dgm:spPr/>
      <dgm:t>
        <a:bodyPr/>
        <a:lstStyle/>
        <a:p>
          <a:pPr rtl="0"/>
          <a:endParaRPr lang="zh-TW" dirty="0"/>
        </a:p>
      </dgm:t>
    </dgm:pt>
    <dgm:pt modelId="{80309B33-F5FE-4198-A7F5-4FEC11AF32C1}" type="parTrans" cxnId="{FA2F8E1A-203E-4902-83FA-A4B2E5530461}">
      <dgm:prSet/>
      <dgm:spPr/>
      <dgm:t>
        <a:bodyPr/>
        <a:lstStyle/>
        <a:p>
          <a:endParaRPr lang="zh-TW" altLang="en-US"/>
        </a:p>
      </dgm:t>
    </dgm:pt>
    <dgm:pt modelId="{8BC67DBD-400E-4920-9515-13FE44F686ED}" type="sibTrans" cxnId="{FA2F8E1A-203E-4902-83FA-A4B2E5530461}">
      <dgm:prSet/>
      <dgm:spPr/>
      <dgm:t>
        <a:bodyPr/>
        <a:lstStyle/>
        <a:p>
          <a:endParaRPr lang="zh-TW" altLang="en-US"/>
        </a:p>
      </dgm:t>
    </dgm:pt>
    <dgm:pt modelId="{B42FC448-D6B4-4DF2-A1F2-BF6D00C3A741}">
      <dgm:prSet/>
      <dgm:spPr/>
      <dgm:t>
        <a:bodyPr/>
        <a:lstStyle/>
        <a:p>
          <a:pPr rtl="0"/>
          <a:r>
            <a:rPr lang="en-US" altLang="zh-TW" dirty="0" smtClean="0"/>
            <a:t>Participate OGC TC/PC meetings</a:t>
          </a:r>
          <a:endParaRPr lang="zh-TW" dirty="0"/>
        </a:p>
      </dgm:t>
    </dgm:pt>
    <dgm:pt modelId="{2F7CC259-D3F9-4157-B96A-A06D38B32BB2}" type="parTrans" cxnId="{E22650CE-1E5A-4893-9EC6-E79D90C0A721}">
      <dgm:prSet/>
      <dgm:spPr/>
      <dgm:t>
        <a:bodyPr/>
        <a:lstStyle/>
        <a:p>
          <a:endParaRPr lang="zh-TW" altLang="en-US"/>
        </a:p>
      </dgm:t>
    </dgm:pt>
    <dgm:pt modelId="{828C086D-7599-4C0B-ADA1-A48BDB49175E}" type="sibTrans" cxnId="{E22650CE-1E5A-4893-9EC6-E79D90C0A721}">
      <dgm:prSet/>
      <dgm:spPr/>
      <dgm:t>
        <a:bodyPr/>
        <a:lstStyle/>
        <a:p>
          <a:endParaRPr lang="zh-TW" altLang="en-US"/>
        </a:p>
      </dgm:t>
    </dgm:pt>
    <dgm:pt modelId="{1AA9955A-E1AE-4844-A133-972DF8A0FA81}">
      <dgm:prSet/>
      <dgm:spPr/>
      <dgm:t>
        <a:bodyPr/>
        <a:lstStyle/>
        <a:p>
          <a:r>
            <a:rPr lang="en-US" altLang="zh-TW" dirty="0" smtClean="0"/>
            <a:t>Participate GEOSS Plan</a:t>
          </a:r>
          <a:endParaRPr lang="zh-TW" altLang="en-US" dirty="0"/>
        </a:p>
      </dgm:t>
    </dgm:pt>
    <dgm:pt modelId="{D0F12496-C3FA-4E7C-BBA5-C9CAF02A2764}" type="parTrans" cxnId="{4C4A8F83-1301-443C-A943-7B6A1B00DF42}">
      <dgm:prSet/>
      <dgm:spPr/>
      <dgm:t>
        <a:bodyPr/>
        <a:lstStyle/>
        <a:p>
          <a:endParaRPr lang="zh-TW" altLang="en-US"/>
        </a:p>
      </dgm:t>
    </dgm:pt>
    <dgm:pt modelId="{3636FE20-8BB0-4151-9E06-79447022994B}" type="sibTrans" cxnId="{4C4A8F83-1301-443C-A943-7B6A1B00DF42}">
      <dgm:prSet/>
      <dgm:spPr/>
      <dgm:t>
        <a:bodyPr/>
        <a:lstStyle/>
        <a:p>
          <a:endParaRPr lang="zh-TW" altLang="en-US"/>
        </a:p>
      </dgm:t>
    </dgm:pt>
    <dgm:pt modelId="{8DBEAD3E-9703-421C-A00F-EFB984FD7BC2}">
      <dgm:prSet/>
      <dgm:spPr/>
      <dgm:t>
        <a:bodyPr/>
        <a:lstStyle/>
        <a:p>
          <a:endParaRPr lang="zh-TW" altLang="en-US" dirty="0"/>
        </a:p>
      </dgm:t>
    </dgm:pt>
    <dgm:pt modelId="{82FF16E6-4066-48B4-A15B-E9DEAC631910}" type="parTrans" cxnId="{F91E4C8C-9CA7-49BB-8816-7CEBA58952B6}">
      <dgm:prSet/>
      <dgm:spPr/>
      <dgm:t>
        <a:bodyPr/>
        <a:lstStyle/>
        <a:p>
          <a:endParaRPr lang="zh-TW" altLang="en-US"/>
        </a:p>
      </dgm:t>
    </dgm:pt>
    <dgm:pt modelId="{1CCE4EDC-363B-4847-8C6E-FE035B4FAB0F}" type="sibTrans" cxnId="{F91E4C8C-9CA7-49BB-8816-7CEBA58952B6}">
      <dgm:prSet/>
      <dgm:spPr/>
      <dgm:t>
        <a:bodyPr/>
        <a:lstStyle/>
        <a:p>
          <a:endParaRPr lang="zh-TW" altLang="en-US"/>
        </a:p>
      </dgm:t>
    </dgm:pt>
    <dgm:pt modelId="{1F969C5D-5CD9-41C7-92FF-48695D11EA49}">
      <dgm:prSet/>
      <dgm:spPr/>
      <dgm:t>
        <a:bodyPr/>
        <a:lstStyle/>
        <a:p>
          <a:endParaRPr lang="zh-TW" altLang="en-US" dirty="0"/>
        </a:p>
      </dgm:t>
    </dgm:pt>
    <dgm:pt modelId="{A65DAB2B-E967-41C9-BF39-6B4519B7C73E}" type="parTrans" cxnId="{3E269BA3-7545-42FE-A0FC-53EE25FF09E3}">
      <dgm:prSet/>
      <dgm:spPr/>
      <dgm:t>
        <a:bodyPr/>
        <a:lstStyle/>
        <a:p>
          <a:endParaRPr lang="zh-TW" altLang="en-US"/>
        </a:p>
      </dgm:t>
    </dgm:pt>
    <dgm:pt modelId="{B21D1B2C-012C-4BC9-A76F-81CBE657CC2C}" type="sibTrans" cxnId="{3E269BA3-7545-42FE-A0FC-53EE25FF09E3}">
      <dgm:prSet/>
      <dgm:spPr/>
      <dgm:t>
        <a:bodyPr/>
        <a:lstStyle/>
        <a:p>
          <a:endParaRPr lang="zh-TW" altLang="en-US"/>
        </a:p>
      </dgm:t>
    </dgm:pt>
    <dgm:pt modelId="{C60556A5-A051-483C-820F-11148E1ACBB5}">
      <dgm:prSet/>
      <dgm:spPr/>
      <dgm:t>
        <a:bodyPr/>
        <a:lstStyle/>
        <a:p>
          <a:endParaRPr lang="zh-TW" altLang="en-US" dirty="0"/>
        </a:p>
      </dgm:t>
    </dgm:pt>
    <dgm:pt modelId="{22EE5A6C-E470-4096-9CDC-10C83B3A201F}" type="parTrans" cxnId="{84491200-1149-48E0-BFBF-37980AF214AB}">
      <dgm:prSet/>
      <dgm:spPr/>
      <dgm:t>
        <a:bodyPr/>
        <a:lstStyle/>
        <a:p>
          <a:endParaRPr lang="zh-TW" altLang="en-US"/>
        </a:p>
      </dgm:t>
    </dgm:pt>
    <dgm:pt modelId="{09A0010E-8CCA-4FD1-8527-8DF97E702F82}" type="sibTrans" cxnId="{84491200-1149-48E0-BFBF-37980AF214AB}">
      <dgm:prSet/>
      <dgm:spPr/>
      <dgm:t>
        <a:bodyPr/>
        <a:lstStyle/>
        <a:p>
          <a:endParaRPr lang="zh-TW" altLang="en-US"/>
        </a:p>
      </dgm:t>
    </dgm:pt>
    <dgm:pt modelId="{18C7B347-97BF-46DF-B761-C7B63C8F68D1}">
      <dgm:prSet/>
      <dgm:spPr/>
      <dgm:t>
        <a:bodyPr/>
        <a:lstStyle/>
        <a:p>
          <a:endParaRPr lang="zh-TW" altLang="en-US" dirty="0"/>
        </a:p>
      </dgm:t>
    </dgm:pt>
    <dgm:pt modelId="{76D366F2-64A1-4262-855F-5D024E6A3B78}" type="parTrans" cxnId="{7B2FEFFD-FE00-465C-8069-D66BB7BB5CD2}">
      <dgm:prSet/>
      <dgm:spPr/>
      <dgm:t>
        <a:bodyPr/>
        <a:lstStyle/>
        <a:p>
          <a:endParaRPr lang="zh-TW" altLang="en-US"/>
        </a:p>
      </dgm:t>
    </dgm:pt>
    <dgm:pt modelId="{51B6DC3D-CBC0-4B62-8686-670E0D4A2C2D}" type="sibTrans" cxnId="{7B2FEFFD-FE00-465C-8069-D66BB7BB5CD2}">
      <dgm:prSet/>
      <dgm:spPr/>
      <dgm:t>
        <a:bodyPr/>
        <a:lstStyle/>
        <a:p>
          <a:endParaRPr lang="zh-TW" altLang="en-US"/>
        </a:p>
      </dgm:t>
    </dgm:pt>
    <dgm:pt modelId="{474537E1-E648-4D25-80C4-67ABA3C386E9}">
      <dgm:prSet/>
      <dgm:spPr/>
      <dgm:t>
        <a:bodyPr/>
        <a:lstStyle/>
        <a:p>
          <a:r>
            <a:rPr lang="en-US" altLang="en-US" dirty="0" smtClean="0"/>
            <a:t>Participate multinational large-scale projects</a:t>
          </a:r>
          <a:endParaRPr lang="zh-TW" altLang="en-US" dirty="0"/>
        </a:p>
      </dgm:t>
    </dgm:pt>
    <dgm:pt modelId="{87099505-C6AB-4FE3-9D81-671D3A4969AC}" type="parTrans" cxnId="{15913EB5-13E6-4A90-91D1-04E7A0FA7C46}">
      <dgm:prSet/>
      <dgm:spPr/>
      <dgm:t>
        <a:bodyPr/>
        <a:lstStyle/>
        <a:p>
          <a:endParaRPr lang="zh-TW" altLang="en-US"/>
        </a:p>
      </dgm:t>
    </dgm:pt>
    <dgm:pt modelId="{B2053F25-DE86-4709-89BD-EED85EEC98DE}" type="sibTrans" cxnId="{15913EB5-13E6-4A90-91D1-04E7A0FA7C46}">
      <dgm:prSet/>
      <dgm:spPr/>
      <dgm:t>
        <a:bodyPr/>
        <a:lstStyle/>
        <a:p>
          <a:endParaRPr lang="zh-TW" altLang="en-US"/>
        </a:p>
      </dgm:t>
    </dgm:pt>
    <dgm:pt modelId="{388C09FC-CEBF-4165-B750-E699E52C3087}">
      <dgm:prSet/>
      <dgm:spPr/>
      <dgm:t>
        <a:bodyPr/>
        <a:lstStyle/>
        <a:p>
          <a:endParaRPr lang="zh-TW" altLang="en-US" dirty="0"/>
        </a:p>
      </dgm:t>
    </dgm:pt>
    <dgm:pt modelId="{BF91D275-D7F9-4782-879C-064A69A1C798}" type="parTrans" cxnId="{B90F2ED3-8D79-4517-A7E7-22FD266E6718}">
      <dgm:prSet/>
      <dgm:spPr/>
      <dgm:t>
        <a:bodyPr/>
        <a:lstStyle/>
        <a:p>
          <a:endParaRPr lang="zh-TW" altLang="en-US"/>
        </a:p>
      </dgm:t>
    </dgm:pt>
    <dgm:pt modelId="{7ABF3F0D-365B-4960-8A33-B460592C3CC2}" type="sibTrans" cxnId="{B90F2ED3-8D79-4517-A7E7-22FD266E6718}">
      <dgm:prSet/>
      <dgm:spPr/>
      <dgm:t>
        <a:bodyPr/>
        <a:lstStyle/>
        <a:p>
          <a:endParaRPr lang="zh-TW" altLang="en-US"/>
        </a:p>
      </dgm:t>
    </dgm:pt>
    <dgm:pt modelId="{7BE86862-20BC-4FAA-8C2E-7C5C9DB94237}">
      <dgm:prSet/>
      <dgm:spPr/>
      <dgm:t>
        <a:bodyPr/>
        <a:lstStyle/>
        <a:p>
          <a:r>
            <a:rPr lang="en-US" altLang="en-US" dirty="0" smtClean="0"/>
            <a:t>Int’l academic exchange</a:t>
          </a:r>
          <a:endParaRPr lang="zh-TW" altLang="en-US" dirty="0"/>
        </a:p>
      </dgm:t>
    </dgm:pt>
    <dgm:pt modelId="{6D222ECA-4093-4F33-A716-0005D5BB50D6}" type="parTrans" cxnId="{3129BCB8-3FC9-4EBC-8544-849B823E5031}">
      <dgm:prSet/>
      <dgm:spPr/>
      <dgm:t>
        <a:bodyPr/>
        <a:lstStyle/>
        <a:p>
          <a:endParaRPr lang="zh-TW" altLang="en-US"/>
        </a:p>
      </dgm:t>
    </dgm:pt>
    <dgm:pt modelId="{4322216C-942E-4033-8439-8B8C42C8702C}" type="sibTrans" cxnId="{3129BCB8-3FC9-4EBC-8544-849B823E5031}">
      <dgm:prSet/>
      <dgm:spPr/>
      <dgm:t>
        <a:bodyPr/>
        <a:lstStyle/>
        <a:p>
          <a:endParaRPr lang="zh-TW" altLang="en-US"/>
        </a:p>
      </dgm:t>
    </dgm:pt>
    <dgm:pt modelId="{90B89E3A-7125-436D-B1A5-EF84679C33CE}" type="pres">
      <dgm:prSet presAssocID="{CC215BF9-43DF-4750-BB6E-5B68BA507E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D95C68-CF7D-4B09-B11C-90899C8AC329}" type="pres">
      <dgm:prSet presAssocID="{C3E19405-1AA9-49E9-B3B4-CB670F4791A2}" presName="parentText" presStyleLbl="node1" presStyleIdx="0" presStyleCnt="1" custLinFactNeighborX="-399" custLinFactNeighborY="-62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23A0F2-179C-4C2C-827B-6411E5B1609F}" type="pres">
      <dgm:prSet presAssocID="{C3E19405-1AA9-49E9-B3B4-CB670F4791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1BF496-645A-7C45-8528-027354D3DDE6}" type="presOf" srcId="{8DBEAD3E-9703-421C-A00F-EFB984FD7BC2}" destId="{AB23A0F2-179C-4C2C-827B-6411E5B1609F}" srcOrd="0" destOrd="12" presId="urn:microsoft.com/office/officeart/2005/8/layout/vList2"/>
    <dgm:cxn modelId="{81F4FFB5-FB43-4A92-BF76-1B8757E19138}" srcId="{C3E19405-1AA9-49E9-B3B4-CB670F4791A2}" destId="{77801DF4-E192-44EC-9C16-230B86093F43}" srcOrd="2" destOrd="0" parTransId="{D59FD328-C87A-44D5-A4F9-DE3A5128ABC4}" sibTransId="{498F2743-398E-481D-9EE1-595AF433D7BE}"/>
    <dgm:cxn modelId="{4C4A8F83-1301-443C-A943-7B6A1B00DF42}" srcId="{C3E19405-1AA9-49E9-B3B4-CB670F4791A2}" destId="{1AA9955A-E1AE-4844-A133-972DF8A0FA81}" srcOrd="5" destOrd="0" parTransId="{D0F12496-C3FA-4E7C-BBA5-C9CAF02A2764}" sibTransId="{3636FE20-8BB0-4151-9E06-79447022994B}"/>
    <dgm:cxn modelId="{CCC1FA23-1425-9F48-9349-DC448DDD833E}" type="presOf" srcId="{C3E19405-1AA9-49E9-B3B4-CB670F4791A2}" destId="{5DD95C68-CF7D-4B09-B11C-90899C8AC329}" srcOrd="0" destOrd="0" presId="urn:microsoft.com/office/officeart/2005/8/layout/vList2"/>
    <dgm:cxn modelId="{F91E4C8C-9CA7-49BB-8816-7CEBA58952B6}" srcId="{C3E19405-1AA9-49E9-B3B4-CB670F4791A2}" destId="{8DBEAD3E-9703-421C-A00F-EFB984FD7BC2}" srcOrd="12" destOrd="0" parTransId="{82FF16E6-4066-48B4-A15B-E9DEAC631910}" sibTransId="{1CCE4EDC-363B-4847-8C6E-FE035B4FAB0F}"/>
    <dgm:cxn modelId="{3F9EC567-6D59-4F38-A2F2-12C92DDA327E}" srcId="{C3E19405-1AA9-49E9-B3B4-CB670F4791A2}" destId="{9C73B345-53C2-453C-8DE8-0760C7CA6B2A}" srcOrd="0" destOrd="0" parTransId="{DBF3E110-6168-4A35-9F5C-27043DB090D8}" sibTransId="{E1383486-57A5-4227-BAF8-A2C58C97BC21}"/>
    <dgm:cxn modelId="{3129BCB8-3FC9-4EBC-8544-849B823E5031}" srcId="{C3E19405-1AA9-49E9-B3B4-CB670F4791A2}" destId="{7BE86862-20BC-4FAA-8C2E-7C5C9DB94237}" srcOrd="7" destOrd="0" parTransId="{6D222ECA-4093-4F33-A716-0005D5BB50D6}" sibTransId="{4322216C-942E-4033-8439-8B8C42C8702C}"/>
    <dgm:cxn modelId="{7B2FEFFD-FE00-465C-8069-D66BB7BB5CD2}" srcId="{C3E19405-1AA9-49E9-B3B4-CB670F4791A2}" destId="{18C7B347-97BF-46DF-B761-C7B63C8F68D1}" srcOrd="9" destOrd="0" parTransId="{76D366F2-64A1-4262-855F-5D024E6A3B78}" sibTransId="{51B6DC3D-CBC0-4B62-8686-670E0D4A2C2D}"/>
    <dgm:cxn modelId="{0C3A0C1E-0A35-1F49-875F-8B537E4CB785}" type="presOf" srcId="{CC215BF9-43DF-4750-BB6E-5B68BA507E49}" destId="{90B89E3A-7125-436D-B1A5-EF84679C33CE}" srcOrd="0" destOrd="0" presId="urn:microsoft.com/office/officeart/2005/8/layout/vList2"/>
    <dgm:cxn modelId="{CEEE5E7D-67F9-EE43-9C47-8707A1D70681}" type="presOf" srcId="{7BE86862-20BC-4FAA-8C2E-7C5C9DB94237}" destId="{AB23A0F2-179C-4C2C-827B-6411E5B1609F}" srcOrd="0" destOrd="7" presId="urn:microsoft.com/office/officeart/2005/8/layout/vList2"/>
    <dgm:cxn modelId="{2E5B3EE6-BDF6-464B-9E76-811BE88DF28C}" type="presOf" srcId="{9862DEC8-D270-4DA2-B586-EF30DAB12331}" destId="{AB23A0F2-179C-4C2C-827B-6411E5B1609F}" srcOrd="0" destOrd="3" presId="urn:microsoft.com/office/officeart/2005/8/layout/vList2"/>
    <dgm:cxn modelId="{D110F838-1DA2-4D96-A3FE-932D01323713}" srcId="{CC215BF9-43DF-4750-BB6E-5B68BA507E49}" destId="{C3E19405-1AA9-49E9-B3B4-CB670F4791A2}" srcOrd="0" destOrd="0" parTransId="{36A6CF24-92A0-427F-8754-F0633487F154}" sibTransId="{F58BDD25-D1A5-40D2-A4A7-53D99F3FC796}"/>
    <dgm:cxn modelId="{9E17C019-F26B-7F46-8A6C-66E78049BC93}" type="presOf" srcId="{77801DF4-E192-44EC-9C16-230B86093F43}" destId="{AB23A0F2-179C-4C2C-827B-6411E5B1609F}" srcOrd="0" destOrd="2" presId="urn:microsoft.com/office/officeart/2005/8/layout/vList2"/>
    <dgm:cxn modelId="{84491200-1149-48E0-BFBF-37980AF214AB}" srcId="{C3E19405-1AA9-49E9-B3B4-CB670F4791A2}" destId="{C60556A5-A051-483C-820F-11148E1ACBB5}" srcOrd="10" destOrd="0" parTransId="{22EE5A6C-E470-4096-9CDC-10C83B3A201F}" sibTransId="{09A0010E-8CCA-4FD1-8527-8DF97E702F82}"/>
    <dgm:cxn modelId="{653B1826-6E0F-404F-9F4F-0EDC7A449F31}" srcId="{C3E19405-1AA9-49E9-B3B4-CB670F4791A2}" destId="{9862DEC8-D270-4DA2-B586-EF30DAB12331}" srcOrd="3" destOrd="0" parTransId="{733A492D-5D0D-4BF9-B1DA-4FC22C733422}" sibTransId="{57167856-D50C-41B3-867C-B351B078991F}"/>
    <dgm:cxn modelId="{B0EFE096-8693-714B-85B5-09BA0AEF0D80}" type="presOf" srcId="{C438F192-3C59-47E0-9886-BC1E7565352C}" destId="{AB23A0F2-179C-4C2C-827B-6411E5B1609F}" srcOrd="0" destOrd="1" presId="urn:microsoft.com/office/officeart/2005/8/layout/vList2"/>
    <dgm:cxn modelId="{E22650CE-1E5A-4893-9EC6-E79D90C0A721}" srcId="{C3E19405-1AA9-49E9-B3B4-CB670F4791A2}" destId="{B42FC448-D6B4-4DF2-A1F2-BF6D00C3A741}" srcOrd="4" destOrd="0" parTransId="{2F7CC259-D3F9-4157-B96A-A06D38B32BB2}" sibTransId="{828C086D-7599-4C0B-ADA1-A48BDB49175E}"/>
    <dgm:cxn modelId="{3E269BA3-7545-42FE-A0FC-53EE25FF09E3}" srcId="{C3E19405-1AA9-49E9-B3B4-CB670F4791A2}" destId="{1F969C5D-5CD9-41C7-92FF-48695D11EA49}" srcOrd="11" destOrd="0" parTransId="{A65DAB2B-E967-41C9-BF39-6B4519B7C73E}" sibTransId="{B21D1B2C-012C-4BC9-A76F-81CBE657CC2C}"/>
    <dgm:cxn modelId="{DA9E930C-C041-8D4F-8F71-CA895DC8F5D7}" type="presOf" srcId="{1AA9955A-E1AE-4844-A133-972DF8A0FA81}" destId="{AB23A0F2-179C-4C2C-827B-6411E5B1609F}" srcOrd="0" destOrd="5" presId="urn:microsoft.com/office/officeart/2005/8/layout/vList2"/>
    <dgm:cxn modelId="{9A9DF65A-8FBF-8749-BF0A-DE8B7E8CA1DB}" type="presOf" srcId="{C60556A5-A051-483C-820F-11148E1ACBB5}" destId="{AB23A0F2-179C-4C2C-827B-6411E5B1609F}" srcOrd="0" destOrd="10" presId="urn:microsoft.com/office/officeart/2005/8/layout/vList2"/>
    <dgm:cxn modelId="{10AC5D27-2F19-FE4E-A850-BA30CFFD3C84}" type="presOf" srcId="{1F969C5D-5CD9-41C7-92FF-48695D11EA49}" destId="{AB23A0F2-179C-4C2C-827B-6411E5B1609F}" srcOrd="0" destOrd="11" presId="urn:microsoft.com/office/officeart/2005/8/layout/vList2"/>
    <dgm:cxn modelId="{08ED165C-2B1F-4548-BAD2-4A097FEC339B}" type="presOf" srcId="{B42FC448-D6B4-4DF2-A1F2-BF6D00C3A741}" destId="{AB23A0F2-179C-4C2C-827B-6411E5B1609F}" srcOrd="0" destOrd="4" presId="urn:microsoft.com/office/officeart/2005/8/layout/vList2"/>
    <dgm:cxn modelId="{B90F2ED3-8D79-4517-A7E7-22FD266E6718}" srcId="{C3E19405-1AA9-49E9-B3B4-CB670F4791A2}" destId="{388C09FC-CEBF-4165-B750-E699E52C3087}" srcOrd="8" destOrd="0" parTransId="{BF91D275-D7F9-4782-879C-064A69A1C798}" sibTransId="{7ABF3F0D-365B-4960-8A33-B460592C3CC2}"/>
    <dgm:cxn modelId="{FA2F8E1A-203E-4902-83FA-A4B2E5530461}" srcId="{C3E19405-1AA9-49E9-B3B4-CB670F4791A2}" destId="{AAE248E2-62AD-420E-A6F8-977AB7F75A78}" srcOrd="13" destOrd="0" parTransId="{80309B33-F5FE-4198-A7F5-4FEC11AF32C1}" sibTransId="{8BC67DBD-400E-4920-9515-13FE44F686ED}"/>
    <dgm:cxn modelId="{15913EB5-13E6-4A90-91D1-04E7A0FA7C46}" srcId="{C3E19405-1AA9-49E9-B3B4-CB670F4791A2}" destId="{474537E1-E648-4D25-80C4-67ABA3C386E9}" srcOrd="6" destOrd="0" parTransId="{87099505-C6AB-4FE3-9D81-671D3A4969AC}" sibTransId="{B2053F25-DE86-4709-89BD-EED85EEC98DE}"/>
    <dgm:cxn modelId="{8DD995A8-C82B-1944-B9F5-739DC05147BE}" type="presOf" srcId="{18C7B347-97BF-46DF-B761-C7B63C8F68D1}" destId="{AB23A0F2-179C-4C2C-827B-6411E5B1609F}" srcOrd="0" destOrd="9" presId="urn:microsoft.com/office/officeart/2005/8/layout/vList2"/>
    <dgm:cxn modelId="{EA4B62AE-2EEE-4F7A-B8B6-C4DBBD080511}" srcId="{C3E19405-1AA9-49E9-B3B4-CB670F4791A2}" destId="{C438F192-3C59-47E0-9886-BC1E7565352C}" srcOrd="1" destOrd="0" parTransId="{F7FBCC33-5548-46E7-81B3-4664AD2C1728}" sibTransId="{4EA2E778-43F7-414E-B7BF-2F6D261B160D}"/>
    <dgm:cxn modelId="{40F0097E-54DD-064C-AF43-2E3DCEA9D7D9}" type="presOf" srcId="{474537E1-E648-4D25-80C4-67ABA3C386E9}" destId="{AB23A0F2-179C-4C2C-827B-6411E5B1609F}" srcOrd="0" destOrd="6" presId="urn:microsoft.com/office/officeart/2005/8/layout/vList2"/>
    <dgm:cxn modelId="{2CE93FE8-7CED-684F-B452-31AB9AEF1482}" type="presOf" srcId="{9C73B345-53C2-453C-8DE8-0760C7CA6B2A}" destId="{AB23A0F2-179C-4C2C-827B-6411E5B1609F}" srcOrd="0" destOrd="0" presId="urn:microsoft.com/office/officeart/2005/8/layout/vList2"/>
    <dgm:cxn modelId="{DF416E42-D1CA-DF43-8030-6070AC50E744}" type="presOf" srcId="{388C09FC-CEBF-4165-B750-E699E52C3087}" destId="{AB23A0F2-179C-4C2C-827B-6411E5B1609F}" srcOrd="0" destOrd="8" presId="urn:microsoft.com/office/officeart/2005/8/layout/vList2"/>
    <dgm:cxn modelId="{2CE5A598-DD4D-3C45-BE4B-2DF325EF418B}" type="presOf" srcId="{AAE248E2-62AD-420E-A6F8-977AB7F75A78}" destId="{AB23A0F2-179C-4C2C-827B-6411E5B1609F}" srcOrd="0" destOrd="13" presId="urn:microsoft.com/office/officeart/2005/8/layout/vList2"/>
    <dgm:cxn modelId="{5906396E-6AC4-B442-BB09-30CA2032DD68}" type="presParOf" srcId="{90B89E3A-7125-436D-B1A5-EF84679C33CE}" destId="{5DD95C68-CF7D-4B09-B11C-90899C8AC329}" srcOrd="0" destOrd="0" presId="urn:microsoft.com/office/officeart/2005/8/layout/vList2"/>
    <dgm:cxn modelId="{311CD7D1-F0D6-EE4A-AE86-5ABBD5126F67}" type="presParOf" srcId="{90B89E3A-7125-436D-B1A5-EF84679C33CE}" destId="{AB23A0F2-179C-4C2C-827B-6411E5B160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95C68-CF7D-4B09-B11C-90899C8AC329}">
      <dsp:nvSpPr>
        <dsp:cNvPr id="0" name=""/>
        <dsp:cNvSpPr/>
      </dsp:nvSpPr>
      <dsp:spPr>
        <a:xfrm>
          <a:off x="0" y="25019"/>
          <a:ext cx="552293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/>
            <a:t>GIS.FCU</a:t>
          </a:r>
          <a:endParaRPr lang="zh-TW" sz="2300" kern="1200" dirty="0"/>
        </a:p>
      </dsp:txBody>
      <dsp:txXfrm>
        <a:off x="26930" y="51949"/>
        <a:ext cx="5469077" cy="497795"/>
      </dsp:txXfrm>
    </dsp:sp>
    <dsp:sp modelId="{AB23A0F2-179C-4C2C-827B-6411E5B1609F}">
      <dsp:nvSpPr>
        <dsp:cNvPr id="0" name=""/>
        <dsp:cNvSpPr/>
      </dsp:nvSpPr>
      <dsp:spPr>
        <a:xfrm>
          <a:off x="0" y="606783"/>
          <a:ext cx="5522937" cy="485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35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Founded in August 1995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Business Philosophy </a:t>
          </a:r>
          <a:r>
            <a:rPr lang="en-US" sz="1800" kern="1200" dirty="0" smtClean="0">
              <a:sym typeface="Wingdings"/>
            </a:rPr>
            <a:t></a:t>
          </a:r>
          <a:r>
            <a:rPr lang="en-US" sz="1800" b="1" kern="1200" dirty="0" smtClean="0"/>
            <a:t>   </a:t>
          </a:r>
          <a:br>
            <a:rPr lang="en-US" sz="1800" b="1" kern="1200" dirty="0" smtClean="0"/>
          </a:br>
          <a:r>
            <a:rPr lang="en-US" sz="1800" b="1" kern="1200" dirty="0" smtClean="0"/>
            <a:t>    I</a:t>
          </a:r>
          <a:r>
            <a:rPr lang="en-US" sz="1800" b="1" kern="1200" baseline="30000" dirty="0" smtClean="0"/>
            <a:t>2</a:t>
          </a:r>
          <a:r>
            <a:rPr lang="en-US" sz="1800" b="1" kern="1200" dirty="0" smtClean="0"/>
            <a:t>C+S (Interoperability, Integration, </a:t>
          </a:r>
          <a:br>
            <a:rPr lang="en-US" sz="1800" b="1" kern="1200" dirty="0" smtClean="0"/>
          </a:br>
          <a:r>
            <a:rPr lang="en-US" sz="1800" b="1" kern="1200" dirty="0" smtClean="0"/>
            <a:t>    Communication, and Sharing)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Vision </a:t>
          </a:r>
          <a:r>
            <a:rPr lang="en-US" sz="1800" kern="1200" dirty="0" smtClean="0">
              <a:sym typeface="Wingdings"/>
            </a:rPr>
            <a:t></a:t>
          </a:r>
          <a:r>
            <a:rPr lang="en-US" sz="1800" b="1" kern="1200" dirty="0" smtClean="0"/>
            <a:t> A Pioneer of GIS Applications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1800" b="1" kern="1200" dirty="0" smtClean="0"/>
            <a:t>International Cooperation</a:t>
          </a:r>
          <a:endParaRPr lang="zh-TW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1800" kern="1200" dirty="0" smtClean="0"/>
            <a:t>Participate OGC TC/PC meetings</a:t>
          </a:r>
          <a:endParaRPr lang="zh-T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1800" kern="1200" dirty="0" smtClean="0"/>
            <a:t>Participate GEOSS Plan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1800" kern="1200" dirty="0" smtClean="0"/>
            <a:t>Participate multinational large-scale projects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1800" kern="1200" dirty="0" smtClean="0"/>
            <a:t>Int’l academic exchange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sz="1800" kern="1200" dirty="0"/>
        </a:p>
      </dsp:txBody>
      <dsp:txXfrm>
        <a:off x="0" y="606783"/>
        <a:ext cx="5522937" cy="485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E4AA-99EB-4AC5-873A-4D0C844A993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279B7-D6DD-4DBA-B8E0-48AFA40E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5DEDB5-8E05-4E38-8040-A59242BCFE0B}" type="slidenum">
              <a:rPr lang="en-US" sz="1100" smtClean="0"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100" smtClean="0">
              <a:ea typeface="MS PGothic" pitchFamily="34" charset="-128"/>
            </a:endParaRPr>
          </a:p>
        </p:txBody>
      </p:sp>
      <p:sp>
        <p:nvSpPr>
          <p:cNvPr id="1136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28064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53" tIns="47576" rIns="95153" bIns="47576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76CA73-4135-4F66-9091-31346CBC171D}" type="slidenum">
              <a:rPr lang="en-US" sz="1100">
                <a:latin typeface="Calibri" pitchFamily="34" charset="0"/>
              </a:rPr>
              <a:pPr algn="r" eaLnBrk="1" hangingPunct="1"/>
              <a:t>1</a:t>
            </a:fld>
            <a:endParaRPr lang="en-US" sz="1100">
              <a:latin typeface="Calibri" pitchFamily="34" charset="0"/>
            </a:endParaRPr>
          </a:p>
        </p:txBody>
      </p:sp>
      <p:sp>
        <p:nvSpPr>
          <p:cNvPr id="113669" name="Header Placeholder 5"/>
          <p:cNvSpPr txBox="1">
            <a:spLocks noGrp="1"/>
          </p:cNvSpPr>
          <p:nvPr/>
        </p:nvSpPr>
        <p:spPr bwMode="auto">
          <a:xfrm>
            <a:off x="0" y="1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53" tIns="47576" rIns="95153" bIns="47576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10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1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3885516" y="8630117"/>
            <a:ext cx="2972484" cy="4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F75EFC56-E553-9C4E-9B1E-2FF1D2E301E4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5516" y="8630117"/>
            <a:ext cx="2972484" cy="4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5F4A6320-E559-F444-9E6B-943493C4A72A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2625"/>
            <a:ext cx="4540250" cy="3405188"/>
          </a:xfrm>
          <a:solidFill>
            <a:srgbClr val="FFFFFF"/>
          </a:solidFill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1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2B46-E9F7-D942-881B-1B158633422F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2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2B46-E9F7-D942-881B-1B158633422F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5D7183-CBB3-41EC-8C0C-5EAF8124907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7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F0AAA8-B519-4ED9-A84D-342962E475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9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16C5E-E95E-4314-BB2C-21E0B9941613}" type="slidenum">
              <a:rPr lang="en-US"/>
              <a:pPr/>
              <a:t>23</a:t>
            </a:fld>
            <a:endParaRPr lang="en-US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C2ED5DC3-FADC-4FCE-8F0F-6329B80A2E32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23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143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4218DE-DE0C-48E5-A8EB-0DB482E1F70B}" type="slidenum">
              <a:rPr lang="en-US"/>
              <a:pPr/>
              <a:t>24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EC6E00DE-10A6-47E6-A0BF-5E22A684BCBD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24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845B81-ECD2-494F-95A9-FA9E6ABB0EC5}" type="slidenum">
              <a:rPr lang="en-US"/>
              <a:pPr/>
              <a:t>25</a:t>
            </a:fld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6928F99A-5B89-4FA0-AA10-E7ADDCEBEBF4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25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163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C88DD-CCC1-40B8-8A13-B972851FC569}" type="slidenum">
              <a:rPr lang="en-US"/>
              <a:pPr/>
              <a:t>26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48166F5C-F2E0-4F48-8807-631B76DEF932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26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174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7E86ED-A37D-4F2E-AA35-66F6A029495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A54C85CD-FD60-4F6C-A17D-B5CA20D077A3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27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18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7A84C8-881B-449E-878F-3DD39AB82AB7}" type="slidenum">
              <a:rPr lang="en-US"/>
              <a:pPr/>
              <a:t>28</a:t>
            </a:fld>
            <a:endParaRPr lang="en-US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0B531EC3-6637-4AA7-B3AF-66468D969736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28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194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FC64E-1F06-4798-B7FC-B79D4E160140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D9809C71-48F5-4250-B086-F931F412FB82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29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204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E8A110-3DCA-4AF5-9E76-0B36F67875E0}" type="slidenum">
              <a:rPr lang="en-US" smtClean="0"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157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28064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53" tIns="47576" rIns="95153" bIns="47576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EE768B2-FA9A-4B6C-8E07-F75E71AF8604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5717" name="Header Placeholder 5"/>
          <p:cNvSpPr txBox="1">
            <a:spLocks noGrp="1"/>
          </p:cNvSpPr>
          <p:nvPr/>
        </p:nvSpPr>
        <p:spPr bwMode="auto">
          <a:xfrm>
            <a:off x="0" y="1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53" tIns="47576" rIns="95153" bIns="47576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C565C3-ABDE-4E6D-A362-8D49C5DA1B45}" type="slidenum">
              <a:rPr lang="en-US"/>
              <a:pPr/>
              <a:t>30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81439" y="8629492"/>
            <a:ext cx="2973387" cy="4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3C550236-D662-4A33-9D6D-63D8D085F574}" type="slidenum">
              <a:rPr lang="en-US" sz="1400">
                <a:latin typeface="Times New Roman" pitchFamily="16" charset="0"/>
                <a:cs typeface="DejaVu Sans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30</a:t>
            </a:fld>
            <a:endParaRPr lang="en-US" sz="1400">
              <a:latin typeface="Times New Roman" pitchFamily="16" charset="0"/>
              <a:cs typeface="DejaVu Sans" pitchFamily="32" charset="0"/>
            </a:endParaRPr>
          </a:p>
        </p:txBody>
      </p:sp>
      <p:sp>
        <p:nvSpPr>
          <p:cNvPr id="21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0563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07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F0AAA8-B519-4ED9-A84D-342962E475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7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80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8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97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34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2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Slide Number Placeholder 3"/>
          <p:cNvSpPr txBox="1">
            <a:spLocks noChangeArrowheads="1"/>
          </p:cNvSpPr>
          <p:nvPr/>
        </p:nvSpPr>
        <p:spPr bwMode="auto">
          <a:xfrm>
            <a:off x="3884613" y="8628064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8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8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8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8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8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882BEE-6AA3-4762-9A7F-BB0B04840527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eaLnBrk="1" hangingPunct="1"/>
              <a:t>4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9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1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62074-74E0-4EE0-87EF-5BC7EC3B8A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9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62074-74E0-4EE0-87EF-5BC7EC3B8A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62074-74E0-4EE0-87EF-5BC7EC3B8A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3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62074-74E0-4EE0-87EF-5BC7EC3B8A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3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62074-74E0-4EE0-87EF-5BC7EC3B8A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15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62074-74E0-4EE0-87EF-5BC7EC3B8A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7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26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Thanks, Alex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now Alex Crosby will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joining us. 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engineer and project manager at RPS ASA., where he’s involved in skill assessment and validation, and worked on model and observation data interoperability and management.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Alex, good to have you with us today…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F0AAA8-B519-4ED9-A84D-342962E475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AA06F7-A61E-442E-8F7F-AFD9CABCC646}" type="slidenum">
              <a:rPr lang="en-US" smtClean="0"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447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83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98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0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32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32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32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3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8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59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AA06F7-A61E-442E-8F7F-AFD9CABCC646}" type="slidenum">
              <a:rPr lang="en-US" smtClean="0"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60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08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D4273C-2AD1-4606-AE0B-A7C3B918CC6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AA06F7-A61E-442E-8F7F-AFD9CABCC646}" type="slidenum">
              <a:rPr lang="en-US" smtClean="0"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884613" y="8628064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396" rIns="94794" bIns="47396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4D99AD-9B74-46F2-AB5F-B92B7E77DABC}" type="slidenum">
              <a:rPr lang="en-US" sz="1100">
                <a:latin typeface="Calibri" pitchFamily="34" charset="0"/>
              </a:rPr>
              <a:pPr algn="r" eaLnBrk="1" hangingPunct="1"/>
              <a:t>63</a:t>
            </a:fld>
            <a:endParaRPr lang="en-US" sz="1100">
              <a:latin typeface="Calibri" pitchFamily="34" charset="0"/>
            </a:endParaRPr>
          </a:p>
        </p:txBody>
      </p:sp>
      <p:sp>
        <p:nvSpPr>
          <p:cNvPr id="202757" name="Header Placeholder 5"/>
          <p:cNvSpPr txBox="1">
            <a:spLocks noGrp="1"/>
          </p:cNvSpPr>
          <p:nvPr/>
        </p:nvSpPr>
        <p:spPr bwMode="auto">
          <a:xfrm>
            <a:off x="0" y="1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396" rIns="94794" bIns="47396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10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F0AAA8-B519-4ED9-A84D-342962E475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79B7-D6DD-4DBA-B8E0-48AFA40ED0C5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0" y="0"/>
            <a:ext cx="0" cy="2282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4/4/13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454025"/>
          </a:xfrm>
        </p:spPr>
        <p:txBody>
          <a:bodyPr/>
          <a:lstStyle>
            <a:lvl1pPr>
              <a:defRPr/>
            </a:lvl1pPr>
          </a:lstStyle>
          <a:p>
            <a:fld id="{751C3B27-A97E-44BD-B4EC-3460F3A6F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3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3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7B6B11-1D4C-487D-AFC9-484E42948548}" type="datetime1">
              <a:rPr lang="en-US"/>
              <a:pPr>
                <a:defRPr/>
              </a:pPr>
              <a:t>4/16/2013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9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0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8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E139-AD31-475B-98A2-F3C2013575C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BF9B-700D-40FB-850D-7DE94713DE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GeoSpatial-Webinars-logo_sm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715000"/>
            <a:ext cx="1752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3462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-stadtmodell-berlin.de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28.jpe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w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6.emf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us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6.tif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59.125.87.213/Harvester/Default.asp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107.22.84.193/pycsw/csw.py?service=CSW&amp;version=2.0.2&amp;request=GetCapabilities" TargetMode="External"/><Relationship Id="rId3" Type="http://schemas.openxmlformats.org/officeDocument/2006/relationships/hyperlink" Target="http://ogc-chisp-env-egseatsx3u.elasticbeanstalk.com/map" TargetMode="External"/><Relationship Id="rId7" Type="http://schemas.openxmlformats.org/officeDocument/2006/relationships/hyperlink" Target="http://64.72.74.103:8080/wps/?request=GetCapabilities&amp;version=1.0.0" TargetMode="External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64.72.74.103:8080/nlcs/?request=GetCapabilities&amp;version=1.0.0" TargetMode="External"/><Relationship Id="rId11" Type="http://schemas.openxmlformats.org/officeDocument/2006/relationships/hyperlink" Target="http://59.125.87.213/Harvester/Default.aspx" TargetMode="External"/><Relationship Id="rId5" Type="http://schemas.openxmlformats.org/officeDocument/2006/relationships/hyperlink" Target="http://sos.chisp1.asascience.com/sos?request=GetCapabilities&amp;service=SOS" TargetMode="External"/><Relationship Id="rId10" Type="http://schemas.openxmlformats.org/officeDocument/2006/relationships/hyperlink" Target="http://59.129.87.213/wns/broker/CAPAlertPosting/new_cap.aspx?email=how@gis.tw" TargetMode="External"/><Relationship Id="rId4" Type="http://schemas.openxmlformats.org/officeDocument/2006/relationships/hyperlink" Target="http://client.chisp1.asascience.com/" TargetMode="External"/><Relationship Id="rId9" Type="http://schemas.openxmlformats.org/officeDocument/2006/relationships/hyperlink" Target="http://59.125.87.213:8080/sos-4.0.0/cli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ebvastage6.er.usgs.gov/ogc-swie/wfs?request=GetCapabilities" TargetMode="External"/><Relationship Id="rId3" Type="http://schemas.openxmlformats.org/officeDocument/2006/relationships/hyperlink" Target="http://ngwd-bdnes.cits.nrcan.gc.ca/GinService/sos/gw?REQUEST=GetCapabilities&amp;SERVICE=SOS&amp;VERSION=2.0.0" TargetMode="External"/><Relationship Id="rId7" Type="http://schemas.openxmlformats.org/officeDocument/2006/relationships/hyperlink" Target="http://198.103.103.7/GinService/sos?REQUEST=GetCapabilities&amp;VERSION=2.0.0&amp;SERVICE=SOS" TargetMode="External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ws.geobase.ca/wps/geobase?request=GetCapabilities&amp;version=1.0.0&amp;service=wps" TargetMode="External"/><Relationship Id="rId11" Type="http://schemas.openxmlformats.org/officeDocument/2006/relationships/hyperlink" Target="http://webvastage6.er.usgs.gov/ogc-swie/dv/sos?request=GetCapabilities" TargetMode="External"/><Relationship Id="rId5" Type="http://schemas.openxmlformats.org/officeDocument/2006/relationships/hyperlink" Target="http://ngwd-bdnes.cits.nrcan.gc.ca:8080/proxy/sparql/CHISP" TargetMode="External"/><Relationship Id="rId10" Type="http://schemas.openxmlformats.org/officeDocument/2006/relationships/hyperlink" Target="http://webvastage6.er.usgs.gov/ogc-swie/uv/sos?request=GetCapabilities" TargetMode="External"/><Relationship Id="rId4" Type="http://schemas.openxmlformats.org/officeDocument/2006/relationships/hyperlink" Target="http://ngwd-bdnes.cits.nrcan.gc.ca/service/gin/wfs/gin?request=GetCapabilities&amp;version=1.1.0&amp;service=WFS" TargetMode="External"/><Relationship Id="rId9" Type="http://schemas.openxmlformats.org/officeDocument/2006/relationships/hyperlink" Target="http://webvastage6.er.usgs.gov/ogc-swie/dv/sos?service=SOS&amp;request=GetCapabilities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lleinenweber@opengeospatial.org" TargetMode="External"/><Relationship Id="rId7" Type="http://schemas.openxmlformats.org/officeDocument/2006/relationships/hyperlink" Target="mailto:acrosby@asascience.com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ow@gis.tw" TargetMode="External"/><Relationship Id="rId5" Type="http://schemas.openxmlformats.org/officeDocument/2006/relationships/hyperlink" Target="mailto:alex.joseph@explorus.org" TargetMode="External"/><Relationship Id="rId4" Type="http://schemas.openxmlformats.org/officeDocument/2006/relationships/hyperlink" Target="mailto:pvretano@cubewerx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/>
              <a:t>A non-profit, international voluntary consensus standards organization that is leading the development of standards for geospatial and location based services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971800"/>
            <a:ext cx="4114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92E5C"/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Founded in 1994.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92E5C"/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smtClean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480+ </a:t>
            </a:r>
            <a:r>
              <a:rPr lang="en-US" kern="0" dirty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members and growing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92E5C"/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smtClean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38 </a:t>
            </a:r>
            <a:r>
              <a:rPr lang="en-US" kern="0" dirty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implementation standards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92E5C"/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Hundreds of product implementations in the market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92E5C"/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Broad user community implementation worldwide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92E5C"/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3366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Alliances and collaborative activities with ISO and many other SDO’s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97101227"/>
              </p:ext>
            </p:extLst>
          </p:nvPr>
        </p:nvGraphicFramePr>
        <p:xfrm>
          <a:off x="3429000" y="2209800"/>
          <a:ext cx="6524626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3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Arial" charset="0"/>
                <a:ea typeface="MS PGothic" charset="0"/>
              </a:rPr>
              <a:t>The OGC Mission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2900" y="1538288"/>
            <a:ext cx="8458200" cy="1814512"/>
          </a:xfrm>
        </p:spPr>
        <p:txBody>
          <a:bodyPr>
            <a:normAutofit/>
          </a:bodyPr>
          <a:lstStyle/>
          <a:p>
            <a:pPr algn="ctr" fontAlgn="t">
              <a:defRPr/>
            </a:pPr>
            <a:r>
              <a:rPr lang="en-US" i="1" dirty="0" smtClean="0"/>
              <a:t>To serve as a global forum for the collaboration of developers and users of spatial data products and services, and to advance the development of international standards for geospatial interoperability. </a:t>
            </a: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577988" name="Text Box 4"/>
          <p:cNvSpPr txBox="1">
            <a:spLocks noChangeArrowheads="1"/>
          </p:cNvSpPr>
          <p:nvPr/>
        </p:nvSpPr>
        <p:spPr bwMode="auto">
          <a:xfrm>
            <a:off x="3124200" y="5797550"/>
            <a:ext cx="3140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Urban Model of Berlin based on OGC CityGML</a:t>
            </a:r>
          </a:p>
          <a:p>
            <a:pPr algn="ctr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Source:</a:t>
            </a: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hlinkClick r:id="rId3"/>
              </a:rPr>
              <a:t>www.3d-stadtmodell-berlin.de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30835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2133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9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308350"/>
            <a:ext cx="2209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Footer Placeholder 8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00" b="0">
                <a:solidFill>
                  <a:srgbClr val="092E5C"/>
                </a:solidFill>
                <a:latin typeface="Arial" charset="0"/>
              </a:rPr>
              <a:t>Copyright © 2013 Open Geospatial Consortium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2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>The OGC Interoperability Program (IP)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143000"/>
            <a:ext cx="8001000" cy="4799013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A global, collaborative, hands-on engineering, prototyping and testing designed to rapidly deliver</a:t>
            </a:r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Running code implementations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Engineering Reports 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Change Requests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Demonstration in real world scenarios</a:t>
            </a:r>
          </a:p>
          <a:p>
            <a:pPr lvl="2"/>
            <a:endParaRPr lang="en-US" dirty="0">
              <a:latin typeface="Arial" charset="0"/>
              <a:ea typeface="MS PGothic" charset="0"/>
            </a:endParaRPr>
          </a:p>
          <a:p>
            <a:pPr>
              <a:spcAft>
                <a:spcPct val="40000"/>
              </a:spcAft>
            </a:pPr>
            <a:r>
              <a:rPr lang="en-US" dirty="0">
                <a:latin typeface="Arial" charset="0"/>
                <a:ea typeface="MS PGothic" charset="0"/>
              </a:rPr>
              <a:t>Sponsors and Participants work together.</a:t>
            </a:r>
          </a:p>
          <a:p>
            <a:pPr lvl="1">
              <a:spcAft>
                <a:spcPct val="40000"/>
              </a:spcAft>
            </a:pPr>
            <a:r>
              <a:rPr lang="en-US" sz="1800" dirty="0">
                <a:latin typeface="Arial" charset="0"/>
                <a:ea typeface="MS PGothic" charset="0"/>
              </a:rPr>
              <a:t>Sponsors provide requirements, </a:t>
            </a:r>
            <a:r>
              <a:rPr lang="en-US" sz="1800" b="1" i="1" dirty="0">
                <a:latin typeface="Arial" charset="0"/>
                <a:ea typeface="MS PGothic" charset="0"/>
              </a:rPr>
              <a:t>use / business cases</a:t>
            </a:r>
            <a:r>
              <a:rPr lang="en-US" sz="1800" dirty="0">
                <a:latin typeface="Arial" charset="0"/>
                <a:ea typeface="MS PGothic" charset="0"/>
              </a:rPr>
              <a:t> and funding</a:t>
            </a:r>
          </a:p>
          <a:p>
            <a:pPr lvl="1">
              <a:spcAft>
                <a:spcPct val="40000"/>
              </a:spcAft>
            </a:pPr>
            <a:r>
              <a:rPr lang="en-US" sz="1800" dirty="0">
                <a:latin typeface="Arial" charset="0"/>
                <a:ea typeface="MS PGothic" charset="0"/>
              </a:rPr>
              <a:t>Participants work with sponsors to define and/or refine standards to solve a given  interoperability problem</a:t>
            </a:r>
          </a:p>
        </p:txBody>
      </p:sp>
      <p:pic>
        <p:nvPicPr>
          <p:cNvPr id="32772" name="Picture 1028" descr="20020215 MPPD  Area 1 Cro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888" y="2025650"/>
            <a:ext cx="2970212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71800" y="6553200"/>
            <a:ext cx="32004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00" b="0">
                <a:solidFill>
                  <a:srgbClr val="092E5C"/>
                </a:solidFill>
                <a:latin typeface="Arial" charset="0"/>
              </a:rPr>
              <a:t>Copyright © 2013 Open Geospatial Consortium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9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CHISP-1 Pilot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0212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Create a virtual observatory system for surface and subsurface water resources observations in parts of the U.S. and Canada, building on current networks and capabilities</a:t>
            </a:r>
          </a:p>
          <a:p>
            <a:r>
              <a:rPr lang="en-US" dirty="0" smtClean="0"/>
              <a:t>Link </a:t>
            </a:r>
            <a:r>
              <a:rPr lang="en-US" dirty="0"/>
              <a:t>observations data to the stream network, enabling queries of conditions upstream from a given location to return all relevant gages and well locations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0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Story of </a:t>
            </a:r>
            <a:r>
              <a:rPr lang="en-US" dirty="0" smtClean="0"/>
              <a:t>Cross Border River </a:t>
            </a:r>
            <a:r>
              <a:rPr lang="en-US" dirty="0"/>
              <a:t>Basin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7F9C-45CE-FC4F-9008-075990C7C520}" type="slidenum">
              <a:rPr lang="en-US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b="-157"/>
          <a:stretch/>
        </p:blipFill>
        <p:spPr>
          <a:xfrm>
            <a:off x="685800" y="1530681"/>
            <a:ext cx="7772400" cy="3809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2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Basins considered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</p:spPr>
        <p:txBody>
          <a:bodyPr/>
          <a:lstStyle/>
          <a:p>
            <a:r>
              <a:rPr lang="en-US" dirty="0" smtClean="0"/>
              <a:t>Souris River Basin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4114800" cy="323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2209800"/>
            <a:ext cx="3937000" cy="2057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/>
          <a:lstStyle/>
          <a:p>
            <a:r>
              <a:rPr lang="en-US" dirty="0" smtClean="0"/>
              <a:t>Milk River Basin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1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250"/>
          <a:stretch/>
        </p:blipFill>
        <p:spPr>
          <a:xfrm>
            <a:off x="914400" y="533400"/>
            <a:ext cx="7315200" cy="5019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3546" y="652211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www.mtwytlc.org</a:t>
            </a:r>
            <a:r>
              <a:rPr lang="en-US" sz="1400" dirty="0"/>
              <a:t>/component/content/article/99-news/2100-milk-river-flooding-near-harlem.html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22"/>
          <a:stretch/>
        </p:blipFill>
        <p:spPr>
          <a:xfrm>
            <a:off x="4876801" y="1295400"/>
            <a:ext cx="3525911" cy="429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4334"/>
          <a:stretch/>
        </p:blipFill>
        <p:spPr>
          <a:xfrm>
            <a:off x="533400" y="1295400"/>
            <a:ext cx="4196232" cy="429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5943600"/>
            <a:ext cx="5181600" cy="70788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Establish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current nutrient loadings from selected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US &amp; Canadian tributaries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Water Quality Initiatives </a:t>
            </a:r>
            <a:br>
              <a:rPr lang="en-US" dirty="0" smtClean="0"/>
            </a:br>
            <a:r>
              <a:rPr lang="en-US" dirty="0" smtClean="0"/>
              <a:t>and Agreement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56260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www.epa.gov</a:t>
            </a:r>
            <a:r>
              <a:rPr lang="en-US" sz="1100" dirty="0"/>
              <a:t>/</a:t>
            </a:r>
            <a:r>
              <a:rPr lang="en-US" sz="1100" dirty="0" err="1"/>
              <a:t>glnpo</a:t>
            </a:r>
            <a:r>
              <a:rPr lang="en-US" sz="1100" dirty="0"/>
              <a:t>/</a:t>
            </a:r>
            <a:r>
              <a:rPr lang="en-US" sz="1100" dirty="0" err="1"/>
              <a:t>glwqa</a:t>
            </a:r>
            <a:r>
              <a:rPr lang="en-US" sz="1100" dirty="0"/>
              <a:t>/20120907-Canada-USA_GLWQA_FINAL.pdf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9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CHISP-1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891"/>
            <a:ext cx="4038600" cy="175550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Alerting system for </a:t>
            </a:r>
            <a:r>
              <a:rPr lang="en-US" sz="1800" dirty="0"/>
              <a:t>historical and current stream flow and groundwater </a:t>
            </a:r>
            <a:r>
              <a:rPr lang="en-US" sz="1800" dirty="0" smtClean="0"/>
              <a:t>conditions &amp; simulations of past flooding events.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1447801"/>
            <a:ext cx="4038600" cy="1676399"/>
          </a:xfrm>
        </p:spPr>
        <p:txBody>
          <a:bodyPr>
            <a:normAutofit/>
          </a:bodyPr>
          <a:lstStyle/>
          <a:p>
            <a:r>
              <a:rPr lang="en-US" sz="1800" dirty="0"/>
              <a:t>Modeling and assessment of nutrient </a:t>
            </a:r>
            <a:r>
              <a:rPr lang="en-US" sz="1800" dirty="0" smtClean="0"/>
              <a:t>loads </a:t>
            </a:r>
            <a:r>
              <a:rPr lang="en-US" sz="1800" dirty="0"/>
              <a:t>into the Great Lakes. </a:t>
            </a:r>
          </a:p>
          <a:p>
            <a:endParaRPr lang="en-US" sz="1800" dirty="0"/>
          </a:p>
        </p:txBody>
      </p:sp>
      <p:pic>
        <p:nvPicPr>
          <p:cNvPr id="9" name="Picture 8" descr="Screenshot 4:8:13 11:0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3200400" cy="1904683"/>
          </a:xfrm>
          <a:prstGeom prst="rect">
            <a:avLst/>
          </a:prstGeom>
        </p:spPr>
      </p:pic>
      <p:pic>
        <p:nvPicPr>
          <p:cNvPr id="12" name="Picture 11" descr="Screenshot 4:8:13 11:12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3657600" cy="279964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950091"/>
            <a:ext cx="4038600" cy="175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10" name="Picture 9" descr="Explorus-Logo-FINAL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2743200" cy="42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\\Ri-vsq-01\WPDOCS\RPS\RPS Marketing\Logo\RPS_asaLogo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181600"/>
            <a:ext cx="1371600" cy="38293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5181600"/>
            <a:ext cx="1097280" cy="523122"/>
          </a:xfrm>
          <a:prstGeom prst="rect">
            <a:avLst/>
          </a:prstGeom>
        </p:spPr>
      </p:pic>
      <p:pic>
        <p:nvPicPr>
          <p:cNvPr id="15" name="Picture 2" descr="\\Ri-vsq-01\WPDOCS\RPS\RPS Marketing\Logo\RPS_asaLogo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181600"/>
            <a:ext cx="1828800" cy="510579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9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724400" y="3962400"/>
            <a:ext cx="4191000" cy="1752600"/>
          </a:xfrm>
          <a:prstGeom prst="roundRect">
            <a:avLst>
              <a:gd name="adj" fmla="val 58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0758" y="3962400"/>
            <a:ext cx="4121242" cy="1752600"/>
          </a:xfrm>
          <a:prstGeom prst="roundRect">
            <a:avLst>
              <a:gd name="adj" fmla="val 58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533400"/>
            <a:ext cx="8458200" cy="3276600"/>
          </a:xfrm>
          <a:prstGeom prst="roundRect">
            <a:avLst>
              <a:gd name="adj" fmla="val 58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35" y="4014636"/>
            <a:ext cx="150712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20" y="4071064"/>
            <a:ext cx="879360" cy="9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2"/>
          <p:cNvSpPr txBox="1">
            <a:spLocks/>
          </p:cNvSpPr>
          <p:nvPr/>
        </p:nvSpPr>
        <p:spPr>
          <a:xfrm>
            <a:off x="457200" y="4572001"/>
            <a:ext cx="41148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lnSpc>
                <a:spcPct val="80000"/>
              </a:lnSpc>
            </a:pPr>
            <a:r>
              <a:rPr lang="en-US" sz="1700" dirty="0">
                <a:solidFill>
                  <a:srgbClr val="003366"/>
                </a:solidFill>
              </a:rPr>
              <a:t>WFS </a:t>
            </a:r>
            <a:r>
              <a:rPr lang="en-US" sz="1700" dirty="0" smtClean="0">
                <a:solidFill>
                  <a:srgbClr val="003366"/>
                </a:solidFill>
              </a:rPr>
              <a:t>(Stream gauges)</a:t>
            </a:r>
            <a:endParaRPr lang="en-US" sz="1700" dirty="0">
              <a:solidFill>
                <a:srgbClr val="003366"/>
              </a:solidFill>
            </a:endParaRPr>
          </a:p>
          <a:p>
            <a:pPr marL="225425" indent="-225425">
              <a:lnSpc>
                <a:spcPct val="80000"/>
              </a:lnSpc>
            </a:pPr>
            <a:r>
              <a:rPr lang="en-US" sz="1700" dirty="0">
                <a:solidFill>
                  <a:srgbClr val="003366"/>
                </a:solidFill>
              </a:rPr>
              <a:t>SOS (WaterML2 Services) (stream gauges)</a:t>
            </a:r>
          </a:p>
          <a:p>
            <a:pPr marL="225425" indent="-225425">
              <a:lnSpc>
                <a:spcPct val="80000"/>
              </a:lnSpc>
            </a:pPr>
            <a:r>
              <a:rPr lang="en-US" sz="1700" dirty="0">
                <a:solidFill>
                  <a:srgbClr val="003366"/>
                </a:solidFill>
              </a:rPr>
              <a:t>WMS (Gauge stations on a map)</a:t>
            </a:r>
          </a:p>
          <a:p>
            <a:pPr marL="225425" indent="-225425">
              <a:lnSpc>
                <a:spcPct val="80000"/>
              </a:lnSpc>
            </a:pPr>
            <a:r>
              <a:rPr lang="en-US" sz="1700" dirty="0">
                <a:solidFill>
                  <a:srgbClr val="003366"/>
                </a:solidFill>
              </a:rPr>
              <a:t>Water Quality </a:t>
            </a:r>
            <a:r>
              <a:rPr lang="en-US" sz="1700" dirty="0" smtClean="0">
                <a:solidFill>
                  <a:srgbClr val="003366"/>
                </a:solidFill>
              </a:rPr>
              <a:t>Portal </a:t>
            </a:r>
            <a:endParaRPr lang="en-US" sz="1700" dirty="0">
              <a:solidFill>
                <a:srgbClr val="003366"/>
              </a:solidFill>
            </a:endParaRPr>
          </a:p>
        </p:txBody>
      </p:sp>
      <p:sp>
        <p:nvSpPr>
          <p:cNvPr id="19" name="Content Placeholder 12"/>
          <p:cNvSpPr txBox="1">
            <a:spLocks/>
          </p:cNvSpPr>
          <p:nvPr/>
        </p:nvSpPr>
        <p:spPr>
          <a:xfrm>
            <a:off x="4914900" y="49530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3366"/>
                </a:solidFill>
              </a:rPr>
              <a:t>Water Quality Portal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Water </a:t>
            </a:r>
            <a:r>
              <a:rPr lang="en-US" sz="1800" dirty="0">
                <a:solidFill>
                  <a:srgbClr val="003366"/>
                </a:solidFill>
              </a:rPr>
              <a:t>Quality (WQX) </a:t>
            </a:r>
            <a:r>
              <a:rPr lang="en-US" sz="1800" dirty="0" smtClean="0">
                <a:solidFill>
                  <a:srgbClr val="003366"/>
                </a:solidFill>
              </a:rPr>
              <a:t>data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CHISP-1 Sponsors and Data Providers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648200" y="685800"/>
            <a:ext cx="4114800" cy="3048000"/>
          </a:xfrm>
          <a:prstGeom prst="roundRect">
            <a:avLst>
              <a:gd name="adj" fmla="val 5883"/>
            </a:avLst>
          </a:prstGeom>
          <a:solidFill>
            <a:srgbClr val="E6F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OVLogo_center_Collarge-e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2750"/>
            <a:ext cx="2286000" cy="79688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724400" y="685800"/>
            <a:ext cx="4038600" cy="2743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700" dirty="0" smtClean="0">
                <a:solidFill>
                  <a:srgbClr val="003366"/>
                </a:solidFill>
              </a:rPr>
              <a:t>Natural Resources Canada (</a:t>
            </a:r>
            <a:r>
              <a:rPr lang="en-US" sz="1700" dirty="0" err="1" smtClean="0">
                <a:solidFill>
                  <a:srgbClr val="003366"/>
                </a:solidFill>
              </a:rPr>
              <a:t>NRCan</a:t>
            </a:r>
            <a:r>
              <a:rPr lang="en-US" sz="1700" dirty="0" smtClean="0">
                <a:solidFill>
                  <a:srgbClr val="003366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700" dirty="0" err="1" smtClean="0">
                <a:solidFill>
                  <a:srgbClr val="003366"/>
                </a:solidFill>
              </a:rPr>
              <a:t>GeoConnections</a:t>
            </a:r>
            <a:r>
              <a:rPr lang="en-US" sz="1700" dirty="0" smtClean="0">
                <a:solidFill>
                  <a:srgbClr val="003366"/>
                </a:solidFill>
              </a:rPr>
              <a:t> – Project Funding $75K USD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700" dirty="0" smtClean="0">
                <a:solidFill>
                  <a:srgbClr val="003366"/>
                </a:solidFill>
              </a:rPr>
              <a:t>Groundwater Geoscience Program</a:t>
            </a:r>
          </a:p>
          <a:p>
            <a:pPr marL="234950" indent="-234950">
              <a:lnSpc>
                <a:spcPct val="80000"/>
              </a:lnSpc>
            </a:pPr>
            <a:r>
              <a:rPr lang="en-US" sz="1600" dirty="0">
                <a:solidFill>
                  <a:srgbClr val="003366"/>
                </a:solidFill>
              </a:rPr>
              <a:t>SOS (groundwater gauges: from Groundwater Information Network including AB Environment</a:t>
            </a:r>
            <a:r>
              <a:rPr lang="en-US" sz="1600" dirty="0" smtClean="0">
                <a:solidFill>
                  <a:srgbClr val="003366"/>
                </a:solidFill>
              </a:rPr>
              <a:t>)</a:t>
            </a:r>
          </a:p>
          <a:p>
            <a:pPr marL="234950" indent="-234950">
              <a:lnSpc>
                <a:spcPct val="80000"/>
              </a:lnSpc>
            </a:pPr>
            <a:r>
              <a:rPr lang="en-US" sz="1600" dirty="0" smtClean="0">
                <a:solidFill>
                  <a:srgbClr val="003366"/>
                </a:solidFill>
              </a:rPr>
              <a:t>SOS </a:t>
            </a:r>
            <a:r>
              <a:rPr lang="en-US" sz="1600" dirty="0">
                <a:solidFill>
                  <a:srgbClr val="003366"/>
                </a:solidFill>
              </a:rPr>
              <a:t>(stream gauges: from EC HYDAT)</a:t>
            </a:r>
          </a:p>
          <a:p>
            <a:pPr marL="234950" indent="-234950">
              <a:lnSpc>
                <a:spcPct val="80000"/>
              </a:lnSpc>
            </a:pPr>
            <a:r>
              <a:rPr lang="en-US" sz="1600" dirty="0">
                <a:solidFill>
                  <a:srgbClr val="003366"/>
                </a:solidFill>
              </a:rPr>
              <a:t>WMS (groundwater and stream gauge locations</a:t>
            </a:r>
            <a:r>
              <a:rPr lang="en-US" sz="1600" dirty="0" smtClean="0">
                <a:solidFill>
                  <a:srgbClr val="003366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003366"/>
                </a:solidFill>
              </a:rPr>
              <a:t>Mapping Information Branch – </a:t>
            </a:r>
            <a:r>
              <a:rPr lang="en-US" sz="1600" dirty="0" err="1" smtClean="0">
                <a:solidFill>
                  <a:srgbClr val="003366"/>
                </a:solidFill>
              </a:rPr>
              <a:t>Sherbrooke</a:t>
            </a:r>
            <a:endParaRPr lang="en-US" sz="1600" dirty="0" smtClean="0">
              <a:solidFill>
                <a:srgbClr val="003366"/>
              </a:solidFill>
            </a:endParaRPr>
          </a:p>
          <a:p>
            <a:pPr marL="234950" indent="-234950">
              <a:lnSpc>
                <a:spcPct val="80000"/>
              </a:lnSpc>
            </a:pPr>
            <a:r>
              <a:rPr lang="en-US" sz="1400" dirty="0">
                <a:solidFill>
                  <a:srgbClr val="003366"/>
                </a:solidFill>
              </a:rPr>
              <a:t>WPS (identifying upstream network from NHN/NHD network data)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0178" y="1447800"/>
            <a:ext cx="4041821" cy="2286000"/>
          </a:xfrm>
          <a:prstGeom prst="roundRect">
            <a:avLst>
              <a:gd name="adj" fmla="val 5883"/>
            </a:avLst>
          </a:prstGeom>
          <a:solidFill>
            <a:srgbClr val="E6F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2"/>
          <p:cNvSpPr txBox="1">
            <a:spLocks/>
          </p:cNvSpPr>
          <p:nvPr/>
        </p:nvSpPr>
        <p:spPr>
          <a:xfrm>
            <a:off x="530179" y="146656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3366"/>
                </a:solidFill>
              </a:rPr>
              <a:t>Environment Canada (EC)</a:t>
            </a:r>
          </a:p>
          <a:p>
            <a:pPr marL="225425" indent="-225425">
              <a:lnSpc>
                <a:spcPct val="80000"/>
              </a:lnSpc>
            </a:pPr>
            <a:r>
              <a:rPr lang="en-US" sz="1600" dirty="0">
                <a:solidFill>
                  <a:srgbClr val="003366"/>
                </a:solidFill>
              </a:rPr>
              <a:t>Historical </a:t>
            </a:r>
            <a:r>
              <a:rPr lang="en-US" sz="1600" dirty="0" err="1">
                <a:solidFill>
                  <a:srgbClr val="003366"/>
                </a:solidFill>
              </a:rPr>
              <a:t>streamflow</a:t>
            </a:r>
            <a:r>
              <a:rPr lang="en-US" sz="1600" dirty="0">
                <a:solidFill>
                  <a:srgbClr val="003366"/>
                </a:solidFill>
              </a:rPr>
              <a:t> data in </a:t>
            </a:r>
            <a:r>
              <a:rPr lang="en-US" sz="1600" dirty="0" err="1">
                <a:solidFill>
                  <a:srgbClr val="003366"/>
                </a:solidFill>
              </a:rPr>
              <a:t>mdb</a:t>
            </a:r>
            <a:r>
              <a:rPr lang="en-US" sz="1600" dirty="0">
                <a:solidFill>
                  <a:srgbClr val="003366"/>
                </a:solidFill>
              </a:rPr>
              <a:t> file</a:t>
            </a:r>
          </a:p>
          <a:p>
            <a:pPr marL="225425" indent="-225425">
              <a:lnSpc>
                <a:spcPct val="80000"/>
              </a:lnSpc>
            </a:pPr>
            <a:r>
              <a:rPr lang="en-US" sz="1600" dirty="0">
                <a:solidFill>
                  <a:srgbClr val="003366"/>
                </a:solidFill>
              </a:rPr>
              <a:t>Real time </a:t>
            </a:r>
            <a:r>
              <a:rPr lang="en-US" sz="1600" dirty="0" err="1">
                <a:solidFill>
                  <a:srgbClr val="003366"/>
                </a:solidFill>
              </a:rPr>
              <a:t>streamflow</a:t>
            </a:r>
            <a:r>
              <a:rPr lang="en-US" sz="1600" dirty="0">
                <a:solidFill>
                  <a:srgbClr val="003366"/>
                </a:solidFill>
              </a:rPr>
              <a:t> data via SOAP service</a:t>
            </a:r>
          </a:p>
        </p:txBody>
      </p:sp>
      <p:sp>
        <p:nvSpPr>
          <p:cNvPr id="16" name="Content Placeholder 12"/>
          <p:cNvSpPr txBox="1">
            <a:spLocks/>
          </p:cNvSpPr>
          <p:nvPr/>
        </p:nvSpPr>
        <p:spPr>
          <a:xfrm>
            <a:off x="530179" y="25146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500" dirty="0" smtClean="0">
                <a:solidFill>
                  <a:srgbClr val="003366"/>
                </a:solidFill>
              </a:rPr>
              <a:t>Other Providers:</a:t>
            </a:r>
          </a:p>
          <a:p>
            <a:pPr marL="225425" indent="-225425">
              <a:lnSpc>
                <a:spcPct val="80000"/>
              </a:lnSpc>
            </a:pPr>
            <a:r>
              <a:rPr lang="en-US" sz="1400" dirty="0" smtClean="0">
                <a:solidFill>
                  <a:srgbClr val="003366"/>
                </a:solidFill>
              </a:rPr>
              <a:t>Multi-Agency Situational Awareness System (MASAS)</a:t>
            </a:r>
          </a:p>
          <a:p>
            <a:pPr marL="225425" indent="-225425">
              <a:lnSpc>
                <a:spcPct val="80000"/>
              </a:lnSpc>
            </a:pPr>
            <a:r>
              <a:rPr lang="en-US" sz="1400" dirty="0" smtClean="0">
                <a:solidFill>
                  <a:srgbClr val="003366"/>
                </a:solidFill>
              </a:rPr>
              <a:t>Ministry of Environment (</a:t>
            </a:r>
            <a:r>
              <a:rPr lang="en-US" sz="1400" dirty="0" err="1" smtClean="0">
                <a:solidFill>
                  <a:srgbClr val="003366"/>
                </a:solidFill>
              </a:rPr>
              <a:t>MoE</a:t>
            </a:r>
            <a:r>
              <a:rPr lang="en-US" sz="1400" dirty="0" smtClean="0">
                <a:solidFill>
                  <a:srgbClr val="003366"/>
                </a:solidFill>
              </a:rPr>
              <a:t>) (Provincial Water Quality Monitoring Network (PWQMN) </a:t>
            </a:r>
            <a:endParaRPr lang="en-US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8488" y="4794250"/>
            <a:ext cx="8229600" cy="1143000"/>
          </a:xfrm>
        </p:spPr>
        <p:txBody>
          <a:bodyPr/>
          <a:lstStyle/>
          <a:p>
            <a:r>
              <a:rPr lang="en-US" sz="2000" b="0" dirty="0" smtClean="0">
                <a:effectLst/>
              </a:rPr>
              <a:t>More than 450 webinar registrants from around the globe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083939" cy="403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0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CHISP-1 Participant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68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Applied Science Associates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Explorus</a:t>
            </a:r>
            <a:r>
              <a:rPr lang="en-US" dirty="0"/>
              <a:t> Data Solutions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Geographic </a:t>
            </a:r>
            <a:r>
              <a:rPr lang="en-US" dirty="0"/>
              <a:t>Information Systems Research Center, </a:t>
            </a:r>
            <a:r>
              <a:rPr lang="en-US" dirty="0" err="1"/>
              <a:t>Feng</a:t>
            </a:r>
            <a:r>
              <a:rPr lang="en-US" dirty="0"/>
              <a:t> Chia University (GIS.FCU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F8224E-3E2B-2541-9D4A-87CD84E2F9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Explorus-Logo-FIN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126230" cy="6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181600"/>
            <a:ext cx="1533573" cy="731122"/>
          </a:xfrm>
          <a:prstGeom prst="rect">
            <a:avLst/>
          </a:prstGeom>
        </p:spPr>
      </p:pic>
      <p:pic>
        <p:nvPicPr>
          <p:cNvPr id="9" name="Picture 2" descr="\\Ri-vsq-01\WPDOCS\RPS\RPS Marketing\Logo\RPS_asaLogo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6631" y="1828800"/>
            <a:ext cx="2090737" cy="58370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7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30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Technical Architecture and Demonstration Overview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4062413" y="1981200"/>
            <a:ext cx="5005387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Peter </a:t>
            </a:r>
            <a:r>
              <a:rPr lang="en-US" b="1" dirty="0" err="1" smtClean="0">
                <a:solidFill>
                  <a:schemeClr val="tx1"/>
                </a:solidFill>
              </a:rPr>
              <a:t>Vretanos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CHISP-1 Initiative Architect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CubeWerx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10268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ARCHITECTURE &amp; DEMO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Vretanos</a:t>
            </a:r>
            <a:r>
              <a:rPr lang="en-US" dirty="0" smtClean="0"/>
              <a:t> (CHISP-1 Initiative Architect) (</a:t>
            </a:r>
            <a:r>
              <a:rPr lang="en-US" dirty="0" err="1" smtClean="0"/>
              <a:t>CubeWerx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4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lIns="91440" tIns="45720" rIns="91440" bIns="45720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/>
              <a:t>CHISP-1 Technical Architecture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506538"/>
            <a:ext cx="8504238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 marL="862013" indent="-32226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>
              <a:spcBef>
                <a:spcPts val="48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n-US" sz="2400">
                <a:latin typeface="Calibri" pitchFamily="32" charset="0"/>
              </a:rPr>
              <a:t>Scenario 1: Upstream monitoring &amp; flood event</a:t>
            </a:r>
          </a:p>
          <a:p>
            <a:pPr lvl="1">
              <a:spcAft>
                <a:spcPts val="1138"/>
              </a:spcAft>
              <a:buSzPct val="75000"/>
              <a:buFont typeface="Symbol" pitchFamily="16" charset="2"/>
              <a:buChar char=""/>
            </a:pPr>
            <a:r>
              <a:rPr lang="en-US" sz="2400">
                <a:latin typeface="Calibri" pitchFamily="32" charset="0"/>
              </a:rPr>
              <a:t>Components used</a:t>
            </a:r>
          </a:p>
          <a:p>
            <a:pPr lvl="1">
              <a:spcAft>
                <a:spcPts val="1138"/>
              </a:spcAft>
              <a:buSzPct val="75000"/>
              <a:buFont typeface="Symbol" pitchFamily="16" charset="2"/>
              <a:buChar char=""/>
            </a:pPr>
            <a:r>
              <a:rPr lang="en-US" sz="2400">
                <a:latin typeface="Calibri" pitchFamily="32" charset="0"/>
              </a:rPr>
              <a:t>wiring/interaction diagram</a:t>
            </a:r>
          </a:p>
          <a:p>
            <a:pPr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>
                <a:latin typeface="Calibri" pitchFamily="32" charset="0"/>
              </a:rPr>
              <a:t>Scenario 2: Great Lakes nutrient load calculation</a:t>
            </a:r>
          </a:p>
          <a:p>
            <a:pPr lvl="1">
              <a:spcAft>
                <a:spcPts val="1138"/>
              </a:spcAft>
              <a:buSzPct val="75000"/>
              <a:buFont typeface="Symbol" pitchFamily="16" charset="2"/>
              <a:buChar char=""/>
            </a:pPr>
            <a:r>
              <a:rPr lang="en-US" sz="2400">
                <a:latin typeface="Calibri" pitchFamily="32" charset="0"/>
              </a:rPr>
              <a:t>Components used</a:t>
            </a:r>
          </a:p>
          <a:p>
            <a:pPr lvl="1">
              <a:spcAft>
                <a:spcPts val="1138"/>
              </a:spcAft>
              <a:buSzPct val="75000"/>
              <a:buFont typeface="Symbol" pitchFamily="16" charset="2"/>
              <a:buChar char=""/>
            </a:pPr>
            <a:r>
              <a:rPr lang="en-US" sz="2400">
                <a:latin typeface="Calibri" pitchFamily="32" charset="0"/>
              </a:rPr>
              <a:t>wiring/interaction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788075"/>
      </p:ext>
    </p:extLst>
  </p:cSld>
  <p:clrMapOvr>
    <a:masterClrMapping/>
  </p:clrMapOvr>
  <p:transition spd="med" advTm="2150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-12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latin typeface="Calibri" pitchFamily="32" charset="0"/>
              </a:rPr>
              <a:t>Components for Scenario 1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252413" y="1000125"/>
          <a:ext cx="8748712" cy="4618038"/>
        </p:xfrm>
        <a:graphic>
          <a:graphicData uri="http://schemas.openxmlformats.org/drawingml/2006/table">
            <a:tbl>
              <a:tblPr/>
              <a:tblGrid>
                <a:gridCol w="3327400"/>
                <a:gridCol w="1808162"/>
                <a:gridCol w="1908175"/>
                <a:gridCol w="1704975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Component 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Output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Provider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OGC Standard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Sensor Observation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(Water Level, Water Flow, historic &amp; live)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WaterML V2.0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Environment Canada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SOS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Sensor Observation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(Groundwater Level)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WaterML V2.0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NRCan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SOS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Web Processing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(Upstream geometry NHD/NHN)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WPS 1.0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NRCan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WPS 1.0.0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Sensor Observation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(Water Level, Water Flow)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WaterML V2.0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USGS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SOS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Web Feature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(Station info)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WaterML V2.0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USGS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WFS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Web Processing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(Upstream stations/gauges)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WPS 1.0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ASA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WPS 1.0.0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Web-based Subscription Client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Explorus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Catalogue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(Service metadata, Station metadata)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ISO 19115, ISO 19119,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OGC Core (csw:Record)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Explorus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CSW 2.0.2,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APSIO 1.0.0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Event Notification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(Monitor stations, flood event notification)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email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GIS-FCU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WNS 0.0.9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MASAS Cap alert system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CAP message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Gov of Canada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51994"/>
      </p:ext>
    </p:extLst>
  </p:cSld>
  <p:clrMapOvr>
    <a:masterClrMapping/>
  </p:clrMapOvr>
  <p:transition spd="med" advTm="6656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lIns="91440" tIns="45720" rIns="91440" bIns="45720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/>
              <a:t>Scenario 1</a:t>
            </a:r>
            <a:br>
              <a:rPr lang="en-US" sz="2800" b="1"/>
            </a:br>
            <a:r>
              <a:rPr lang="en-US" sz="2800" b="1"/>
              <a:t>Stream monitoring &amp; flood event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506538"/>
            <a:ext cx="8504238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>
              <a:spcBef>
                <a:spcPts val="48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n-US" sz="2000">
                <a:latin typeface="Calibri" pitchFamily="32" charset="0"/>
              </a:rPr>
              <a:t>Scenario 1 can be broken down into 3 activities</a:t>
            </a:r>
          </a:p>
          <a:p>
            <a:pPr>
              <a:spcBef>
                <a:spcPts val="488"/>
              </a:spcBef>
              <a:spcAft>
                <a:spcPts val="1425"/>
              </a:spcAft>
              <a:buFont typeface="StarSymbol" charset="0"/>
              <a:buAutoNum type="arabicParenR"/>
            </a:pPr>
            <a:r>
              <a:rPr lang="en-US" sz="2000" b="1" u="sng">
                <a:latin typeface="Calibri" pitchFamily="32" charset="0"/>
              </a:rPr>
              <a:t>Monitoring</a:t>
            </a:r>
            <a:r>
              <a:rPr lang="en-US" sz="2000">
                <a:latin typeface="Calibri" pitchFamily="32" charset="0"/>
              </a:rPr>
              <a:t>: The system periodically monitors stream and ground water gauges and tracks their last value</a:t>
            </a:r>
          </a:p>
          <a:p>
            <a:pPr>
              <a:spcBef>
                <a:spcPts val="488"/>
              </a:spcBef>
              <a:spcAft>
                <a:spcPts val="1425"/>
              </a:spcAft>
              <a:buFont typeface="StarSymbol" charset="0"/>
              <a:buAutoNum type="arabicParenR"/>
            </a:pPr>
            <a:r>
              <a:rPr lang="en-US" sz="2000" b="1" u="sng">
                <a:latin typeface="Calibri" pitchFamily="32" charset="0"/>
              </a:rPr>
              <a:t>Subscription</a:t>
            </a:r>
            <a:r>
              <a:rPr lang="en-US" sz="2000">
                <a:latin typeface="Calibri" pitchFamily="32" charset="0"/>
              </a:rPr>
              <a:t>: An EM analyst indicates his/her desire to be notified of an event of interest – such as a flood – by choosing a monitoring point and subscribing to all the stations upstream of that point</a:t>
            </a:r>
          </a:p>
          <a:p>
            <a:pPr>
              <a:spcBef>
                <a:spcPts val="488"/>
              </a:spcBef>
              <a:spcAft>
                <a:spcPts val="1425"/>
              </a:spcAft>
              <a:buFont typeface="StarSymbol" charset="0"/>
              <a:buAutoNum type="arabicParenR"/>
            </a:pPr>
            <a:r>
              <a:rPr lang="en-US" sz="2000" b="1" u="sng">
                <a:latin typeface="Calibri" pitchFamily="32" charset="0"/>
              </a:rPr>
              <a:t>Notification</a:t>
            </a:r>
            <a:r>
              <a:rPr lang="en-US" sz="2000">
                <a:latin typeface="Calibri" pitchFamily="32" charset="0"/>
              </a:rPr>
              <a:t>: The system checks the monitored values from activity 1 against thresholds specified in activity 2 to determine if a flood is imminent and notification is required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527946"/>
      </p:ext>
    </p:extLst>
  </p:cSld>
  <p:clrMapOvr>
    <a:masterClrMapping/>
  </p:clrMapOvr>
  <p:transition spd="med" advTm="2150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382963" y="2835275"/>
            <a:ext cx="1279525" cy="1189038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430838" y="2103438"/>
            <a:ext cx="2378075" cy="3749675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7575" y="2011363"/>
            <a:ext cx="1371600" cy="1646237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38975" y="147638"/>
            <a:ext cx="1393825" cy="1681162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2325" y="182563"/>
            <a:ext cx="6035675" cy="1646237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127375"/>
            <a:ext cx="7762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78225" y="3713163"/>
            <a:ext cx="8223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 dirty="0" err="1"/>
              <a:t>Explorus</a:t>
            </a:r>
            <a:endParaRPr lang="en-US" sz="1000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90825" y="166688"/>
            <a:ext cx="1062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(GW LEVEL)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519613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USGS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49275"/>
            <a:ext cx="71278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69925" y="182563"/>
            <a:ext cx="21193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935288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NRCAN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73800" y="5616575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GIS-FCU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129088" y="147638"/>
            <a:ext cx="1722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641975" y="147638"/>
            <a:ext cx="1466850" cy="1587500"/>
            <a:chOff x="3554" y="93"/>
            <a:chExt cx="924" cy="1000"/>
          </a:xfrm>
        </p:grpSpPr>
        <p:pic>
          <p:nvPicPr>
            <p:cNvPr id="9234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346"/>
              <a:ext cx="448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3799" y="922"/>
              <a:ext cx="45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USGS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3554" y="93"/>
              <a:ext cx="92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WFS</a:t>
              </a:r>
            </a:p>
            <a:p>
              <a:pPr algn="ctr">
                <a:buClrTx/>
                <a:buFontTx/>
                <a:buNone/>
              </a:pPr>
              <a:r>
                <a:rPr lang="en-US" sz="1000"/>
                <a:t>(Station info)</a:t>
              </a:r>
            </a:p>
          </p:txBody>
        </p:sp>
      </p:grp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1085850" y="2149475"/>
            <a:ext cx="1060450" cy="1425575"/>
            <a:chOff x="684" y="1354"/>
            <a:chExt cx="668" cy="898"/>
          </a:xfrm>
        </p:grpSpPr>
        <p:pic>
          <p:nvPicPr>
            <p:cNvPr id="9238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504"/>
              <a:ext cx="449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684" y="1354"/>
              <a:ext cx="6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CSW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684" y="2080"/>
              <a:ext cx="6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 dirty="0" err="1"/>
                <a:t>Explorus</a:t>
              </a:r>
              <a:endParaRPr lang="en-US" sz="1000" dirty="0"/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578225" y="2884488"/>
            <a:ext cx="822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Client #1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734050" y="2276475"/>
            <a:ext cx="1776413" cy="3348038"/>
          </a:xfrm>
          <a:prstGeom prst="rect">
            <a:avLst/>
          </a:prstGeom>
          <a:solidFill>
            <a:srgbClr val="00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43" name="AutoShape 27"/>
          <p:cNvSpPr>
            <a:spLocks/>
          </p:cNvSpPr>
          <p:nvPr/>
        </p:nvSpPr>
        <p:spPr bwMode="auto">
          <a:xfrm>
            <a:off x="5861050" y="5049838"/>
            <a:ext cx="369888" cy="495300"/>
          </a:xfrm>
          <a:prstGeom prst="flowChartDocumen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RSS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Feed</a:t>
            </a:r>
          </a:p>
        </p:txBody>
      </p:sp>
      <p:sp>
        <p:nvSpPr>
          <p:cNvPr id="9244" name="Oval 28"/>
          <p:cNvSpPr>
            <a:spLocks/>
          </p:cNvSpPr>
          <p:nvPr/>
        </p:nvSpPr>
        <p:spPr bwMode="auto">
          <a:xfrm>
            <a:off x="6986588" y="4910138"/>
            <a:ext cx="414337" cy="217487"/>
          </a:xfrm>
          <a:prstGeom prst="ellipse">
            <a:avLst/>
          </a:prstGeom>
          <a:solidFill>
            <a:srgbClr val="CCFFCC">
              <a:alpha val="48999"/>
            </a:srgbClr>
          </a:solidFill>
          <a:ln w="936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CAP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191250" y="3860800"/>
            <a:ext cx="822325" cy="24765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Broker</a:t>
            </a:r>
          </a:p>
        </p:txBody>
      </p:sp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786313"/>
            <a:ext cx="3698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086475" y="5183188"/>
            <a:ext cx="1003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WNS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6230938" y="5121275"/>
            <a:ext cx="214312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61050" y="2366963"/>
            <a:ext cx="1522413" cy="557212"/>
          </a:xfrm>
          <a:prstGeom prst="rect">
            <a:avLst/>
          </a:prstGeom>
          <a:solidFill>
            <a:srgbClr val="E6E6E6"/>
          </a:solidFill>
          <a:ln w="936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Event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Notification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System</a:t>
            </a:r>
          </a:p>
        </p:txBody>
      </p:sp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6994525" y="147638"/>
            <a:ext cx="147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WPS</a:t>
            </a:r>
          </a:p>
          <a:p>
            <a:pPr algn="ctr">
              <a:buClrTx/>
              <a:buFontTx/>
              <a:buNone/>
            </a:pPr>
            <a:r>
              <a:rPr lang="en-US" sz="1000"/>
              <a:t>(Upstream gauges)</a:t>
            </a:r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1709738" y="1646238"/>
            <a:ext cx="4705350" cy="1824037"/>
          </a:xfrm>
          <a:custGeom>
            <a:avLst/>
            <a:gdLst>
              <a:gd name="T0" fmla="*/ 0 w 13072"/>
              <a:gd name="T1" fmla="*/ 0 h 5068"/>
              <a:gd name="T2" fmla="*/ 13071 w 13072"/>
              <a:gd name="T3" fmla="*/ 5067 h 50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72" h="5068">
                <a:moveTo>
                  <a:pt x="0" y="0"/>
                </a:moveTo>
                <a:lnTo>
                  <a:pt x="13071" y="5067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3302000" y="1647825"/>
            <a:ext cx="3133725" cy="1666875"/>
          </a:xfrm>
          <a:custGeom>
            <a:avLst/>
            <a:gdLst>
              <a:gd name="T0" fmla="*/ 0 w 8706"/>
              <a:gd name="T1" fmla="*/ 0 h 4632"/>
              <a:gd name="T2" fmla="*/ 8705 w 8706"/>
              <a:gd name="T3" fmla="*/ 4631 h 4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706" h="4632">
                <a:moveTo>
                  <a:pt x="0" y="0"/>
                </a:moveTo>
                <a:lnTo>
                  <a:pt x="8705" y="4631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4892675" y="1646238"/>
            <a:ext cx="1550988" cy="1514475"/>
          </a:xfrm>
          <a:custGeom>
            <a:avLst/>
            <a:gdLst>
              <a:gd name="T0" fmla="*/ 0 w 4309"/>
              <a:gd name="T1" fmla="*/ 0 h 4208"/>
              <a:gd name="T2" fmla="*/ 4308 w 4309"/>
              <a:gd name="T3" fmla="*/ 4207 h 42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09" h="4208">
                <a:moveTo>
                  <a:pt x="0" y="0"/>
                </a:moveTo>
                <a:lnTo>
                  <a:pt x="4308" y="4207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3278188" y="5195888"/>
            <a:ext cx="1736725" cy="1189037"/>
          </a:xfrm>
          <a:prstGeom prst="wedgeRoundRectCallout">
            <a:avLst>
              <a:gd name="adj1" fmla="val 37792"/>
              <a:gd name="adj2" fmla="val -281083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Harvester module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periodically harvests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last value from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gauges on the network</a:t>
            </a: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3278188" y="5195888"/>
            <a:ext cx="1736725" cy="1189037"/>
          </a:xfrm>
          <a:prstGeom prst="wedgeRoundRectCallout">
            <a:avLst>
              <a:gd name="adj1" fmla="val 140134"/>
              <a:gd name="adj2" fmla="val -168551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Whenever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harvester reads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value that has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changed it notifies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broker ... </a:t>
            </a:r>
          </a:p>
        </p:txBody>
      </p:sp>
      <p:sp>
        <p:nvSpPr>
          <p:cNvPr id="9257" name="Freeform 41"/>
          <p:cNvSpPr>
            <a:spLocks/>
          </p:cNvSpPr>
          <p:nvPr/>
        </p:nvSpPr>
        <p:spPr bwMode="auto">
          <a:xfrm>
            <a:off x="6580188" y="3562350"/>
            <a:ext cx="7937" cy="306388"/>
          </a:xfrm>
          <a:custGeom>
            <a:avLst/>
            <a:gdLst>
              <a:gd name="T0" fmla="*/ 0 w 23"/>
              <a:gd name="T1" fmla="*/ 0 h 852"/>
              <a:gd name="T2" fmla="*/ 22 w 23"/>
              <a:gd name="T3" fmla="*/ 851 h 8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" h="852">
                <a:moveTo>
                  <a:pt x="0" y="0"/>
                </a:moveTo>
                <a:lnTo>
                  <a:pt x="22" y="851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3259138" y="5195888"/>
            <a:ext cx="1736725" cy="1189037"/>
          </a:xfrm>
          <a:prstGeom prst="wedgeRoundRectCallout">
            <a:avLst>
              <a:gd name="adj1" fmla="val -89120"/>
              <a:gd name="adj2" fmla="val -257986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and stores those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values as part of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metadata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maintained in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CSW</a:t>
            </a: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3265488" y="5195888"/>
            <a:ext cx="1736725" cy="1189037"/>
          </a:xfrm>
          <a:prstGeom prst="wedgeRoundRectCallout">
            <a:avLst>
              <a:gd name="adj1" fmla="val -2708"/>
              <a:gd name="adj2" fmla="val -148787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which causes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broker to read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changed value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from the CSW </a:t>
            </a:r>
          </a:p>
        </p:txBody>
      </p: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1616075" y="3302000"/>
            <a:ext cx="4573588" cy="698500"/>
            <a:chOff x="1018" y="2080"/>
            <a:chExt cx="2881" cy="440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1018" y="2080"/>
              <a:ext cx="0" cy="44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H="1" flipV="1">
              <a:off x="1017" y="2518"/>
              <a:ext cx="870" cy="3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1887" y="2521"/>
              <a:ext cx="201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264" name="AutoShape 48"/>
          <p:cNvSpPr>
            <a:spLocks noChangeArrowheads="1"/>
          </p:cNvSpPr>
          <p:nvPr/>
        </p:nvSpPr>
        <p:spPr bwMode="auto">
          <a:xfrm>
            <a:off x="3278188" y="5195888"/>
            <a:ext cx="1736725" cy="1189037"/>
          </a:xfrm>
          <a:prstGeom prst="wedgeRoundRectCallout">
            <a:avLst>
              <a:gd name="adj1" fmla="val 139949"/>
              <a:gd name="adj2" fmla="val -139769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broker can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then process this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value to determine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if a flood event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is imminent</a:t>
            </a:r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1908175" y="2708275"/>
            <a:ext cx="3395663" cy="34925"/>
          </a:xfrm>
          <a:custGeom>
            <a:avLst/>
            <a:gdLst>
              <a:gd name="T0" fmla="*/ 9433 w 9434"/>
              <a:gd name="T1" fmla="*/ 98 h 99"/>
              <a:gd name="T2" fmla="*/ 0 w 9434"/>
              <a:gd name="T3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34" h="99">
                <a:moveTo>
                  <a:pt x="9433" y="98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9266" name="Picture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054350"/>
            <a:ext cx="431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6178550" y="3532188"/>
            <a:ext cx="774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Harvester</a:t>
            </a:r>
          </a:p>
        </p:txBody>
      </p:sp>
      <p:sp>
        <p:nvSpPr>
          <p:cNvPr id="9268" name="Freeform 52"/>
          <p:cNvSpPr>
            <a:spLocks noChangeArrowheads="1"/>
          </p:cNvSpPr>
          <p:nvPr/>
        </p:nvSpPr>
        <p:spPr bwMode="auto">
          <a:xfrm>
            <a:off x="5303838" y="2743200"/>
            <a:ext cx="1587" cy="571500"/>
          </a:xfrm>
          <a:custGeom>
            <a:avLst/>
            <a:gdLst>
              <a:gd name="T0" fmla="*/ 0 w 1"/>
              <a:gd name="T1" fmla="*/ 0 h 1589"/>
              <a:gd name="T2" fmla="*/ 0 w 1"/>
              <a:gd name="T3" fmla="*/ 1588 h 1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89">
                <a:moveTo>
                  <a:pt x="0" y="0"/>
                </a:moveTo>
                <a:lnTo>
                  <a:pt x="0" y="1588"/>
                </a:lnTo>
              </a:path>
            </a:pathLst>
          </a:cu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 noChangeArrowheads="1"/>
          </p:cNvSpPr>
          <p:nvPr/>
        </p:nvSpPr>
        <p:spPr bwMode="auto">
          <a:xfrm>
            <a:off x="5303838" y="3314700"/>
            <a:ext cx="1111250" cy="1588"/>
          </a:xfrm>
          <a:custGeom>
            <a:avLst/>
            <a:gdLst>
              <a:gd name="T0" fmla="*/ 3088 w 3089"/>
              <a:gd name="T1" fmla="*/ 0 h 1"/>
              <a:gd name="T2" fmla="*/ 0 w 308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89" h="1">
                <a:moveTo>
                  <a:pt x="3088" y="0"/>
                </a:moveTo>
                <a:lnTo>
                  <a:pt x="0" y="0"/>
                </a:lnTo>
              </a:path>
            </a:pathLst>
          </a:cu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0" y="1539875"/>
            <a:ext cx="1554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Monitoring</a:t>
            </a:r>
          </a:p>
          <a:p>
            <a:r>
              <a:rPr lang="en-US" b="1">
                <a:solidFill>
                  <a:srgbClr val="FF0000"/>
                </a:solidFill>
              </a:rPr>
              <a:t>Activity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1316038" y="1462088"/>
            <a:ext cx="8429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EC/NRCan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7218363" y="1463675"/>
            <a:ext cx="958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ASA/NRCan</a:t>
            </a:r>
          </a:p>
        </p:txBody>
      </p:sp>
    </p:spTree>
    <p:extLst>
      <p:ext uri="{BB962C8B-B14F-4D97-AF65-F5344CB8AC3E}">
        <p14:creationId xmlns:p14="http://schemas.microsoft.com/office/powerpoint/2010/main" val="812009209"/>
      </p:ext>
    </p:extLst>
  </p:cSld>
  <p:clrMapOvr>
    <a:masterClrMapping/>
  </p:clrMapOvr>
  <p:transition spd="med" advTm="90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9217" grpId="1" animBg="1"/>
      <p:bldP spid="9218" grpId="0" animBg="1"/>
      <p:bldP spid="9218" grpId="1" animBg="1"/>
      <p:bldP spid="9219" grpId="0" animBg="1"/>
      <p:bldP spid="9219" grpId="1" animBg="1"/>
      <p:bldP spid="9220" grpId="0" animBg="1"/>
      <p:bldP spid="9220" grpId="1" animBg="1"/>
      <p:bldP spid="9221" grpId="0" animBg="1"/>
      <p:bldP spid="9221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4" grpId="1" animBg="1"/>
      <p:bldP spid="9257" grpId="0" animBg="1"/>
      <p:bldP spid="9257" grpId="1" animBg="1"/>
      <p:bldP spid="9265" grpId="0" animBg="1"/>
      <p:bldP spid="9265" grpId="1" animBg="1"/>
      <p:bldP spid="9268" grpId="0" animBg="1"/>
      <p:bldP spid="9268" grpId="1" animBg="1"/>
      <p:bldP spid="9269" grpId="0" animBg="1"/>
      <p:bldP spid="926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127375"/>
            <a:ext cx="7762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78225" y="3713163"/>
            <a:ext cx="8223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 dirty="0" err="1"/>
              <a:t>Explorus</a:t>
            </a:r>
            <a:endParaRPr lang="en-US" sz="1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90825" y="166688"/>
            <a:ext cx="1062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(GW LEVEL)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19613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USGS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49275"/>
            <a:ext cx="71278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14450" y="1462088"/>
            <a:ext cx="8429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EC/NRCan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69925" y="182563"/>
            <a:ext cx="21193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935288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NRCAN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73800" y="5616575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GIS-FCU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129088" y="147638"/>
            <a:ext cx="1722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5641975" y="147638"/>
            <a:ext cx="1466850" cy="1587500"/>
            <a:chOff x="3554" y="93"/>
            <a:chExt cx="924" cy="1000"/>
          </a:xfrm>
        </p:grpSpPr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346"/>
              <a:ext cx="448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799" y="922"/>
              <a:ext cx="45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USGS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3554" y="93"/>
              <a:ext cx="92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WFS</a:t>
              </a:r>
            </a:p>
            <a:p>
              <a:pPr algn="ctr">
                <a:buClrTx/>
                <a:buFontTx/>
                <a:buNone/>
              </a:pPr>
              <a:r>
                <a:rPr lang="en-US" sz="1000"/>
                <a:t>(Station info)</a:t>
              </a:r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1085850" y="2149475"/>
            <a:ext cx="1060450" cy="1425575"/>
            <a:chOff x="684" y="1354"/>
            <a:chExt cx="668" cy="898"/>
          </a:xfrm>
        </p:grpSpPr>
        <p:pic>
          <p:nvPicPr>
            <p:cNvPr id="1025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504"/>
              <a:ext cx="449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684" y="1354"/>
              <a:ext cx="6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CSW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684" y="2080"/>
              <a:ext cx="6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 dirty="0" err="1"/>
                <a:t>Explorus</a:t>
              </a:r>
              <a:endParaRPr lang="en-US" sz="1000" dirty="0"/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578225" y="2884488"/>
            <a:ext cx="822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Client #1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734050" y="2276475"/>
            <a:ext cx="1776413" cy="3348038"/>
          </a:xfrm>
          <a:prstGeom prst="rect">
            <a:avLst/>
          </a:prstGeom>
          <a:solidFill>
            <a:srgbClr val="00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3" name="AutoShape 23"/>
          <p:cNvSpPr>
            <a:spLocks/>
          </p:cNvSpPr>
          <p:nvPr/>
        </p:nvSpPr>
        <p:spPr bwMode="auto">
          <a:xfrm>
            <a:off x="5861050" y="5049838"/>
            <a:ext cx="369888" cy="495300"/>
          </a:xfrm>
          <a:prstGeom prst="flowChartDocumen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RSS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Feed</a:t>
            </a:r>
          </a:p>
        </p:txBody>
      </p:sp>
      <p:sp>
        <p:nvSpPr>
          <p:cNvPr id="10264" name="Oval 24"/>
          <p:cNvSpPr>
            <a:spLocks/>
          </p:cNvSpPr>
          <p:nvPr/>
        </p:nvSpPr>
        <p:spPr bwMode="auto">
          <a:xfrm>
            <a:off x="6986588" y="4910138"/>
            <a:ext cx="414337" cy="217487"/>
          </a:xfrm>
          <a:prstGeom prst="ellipse">
            <a:avLst/>
          </a:prstGeom>
          <a:solidFill>
            <a:srgbClr val="CCFFCC">
              <a:alpha val="48999"/>
            </a:srgbClr>
          </a:solidFill>
          <a:ln w="936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CAP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191250" y="3860800"/>
            <a:ext cx="822325" cy="24765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Broker</a:t>
            </a:r>
          </a:p>
        </p:txBody>
      </p:sp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786313"/>
            <a:ext cx="3698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086475" y="5183188"/>
            <a:ext cx="1003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WNS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6230938" y="5121275"/>
            <a:ext cx="214312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861050" y="2366963"/>
            <a:ext cx="1522413" cy="557212"/>
          </a:xfrm>
          <a:prstGeom prst="rect">
            <a:avLst/>
          </a:prstGeom>
          <a:solidFill>
            <a:srgbClr val="E6E6E6"/>
          </a:solidFill>
          <a:ln w="936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Event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Notification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System</a:t>
            </a:r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383088" y="1646238"/>
            <a:ext cx="1992312" cy="1514475"/>
          </a:xfrm>
          <a:custGeom>
            <a:avLst/>
            <a:gdLst>
              <a:gd name="T0" fmla="*/ 5534 w 5535"/>
              <a:gd name="T1" fmla="*/ 0 h 4208"/>
              <a:gd name="T2" fmla="*/ 0 w 5535"/>
              <a:gd name="T3" fmla="*/ 4207 h 42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35" h="4208">
                <a:moveTo>
                  <a:pt x="5534" y="0"/>
                </a:moveTo>
                <a:lnTo>
                  <a:pt x="0" y="4207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3278188" y="5211763"/>
            <a:ext cx="1841500" cy="1189037"/>
          </a:xfrm>
          <a:prstGeom prst="wedgeRoundRectCallout">
            <a:avLst>
              <a:gd name="adj1" fmla="val -29912"/>
              <a:gd name="adj2" fmla="val -173940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 EM analyst uses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web client to show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water monitoring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stations on a map</a:t>
            </a: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3382963" y="5211763"/>
            <a:ext cx="1736725" cy="1189037"/>
          </a:xfrm>
          <a:prstGeom prst="wedgeRoundRectCallout">
            <a:avLst>
              <a:gd name="adj1" fmla="val -34769"/>
              <a:gd name="adj2" fmla="val -175028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and chooses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station or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monitoring point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of interest</a:t>
            </a:r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362450" y="3713163"/>
            <a:ext cx="1828800" cy="271462"/>
          </a:xfrm>
          <a:custGeom>
            <a:avLst/>
            <a:gdLst>
              <a:gd name="T0" fmla="*/ 0 w 5081"/>
              <a:gd name="T1" fmla="*/ 0 h 755"/>
              <a:gd name="T2" fmla="*/ 5080 w 5081"/>
              <a:gd name="T3" fmla="*/ 754 h 7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81" h="755">
                <a:moveTo>
                  <a:pt x="0" y="0"/>
                </a:moveTo>
                <a:lnTo>
                  <a:pt x="5080" y="754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3278188" y="5195888"/>
            <a:ext cx="1736725" cy="1189037"/>
          </a:xfrm>
          <a:prstGeom prst="wedgeRoundRectCallout">
            <a:avLst>
              <a:gd name="adj1" fmla="val 68319"/>
              <a:gd name="adj2" fmla="val -162106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which is then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used to create a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subscription</a:t>
            </a:r>
          </a:p>
        </p:txBody>
      </p:sp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994525" y="147638"/>
            <a:ext cx="147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WPS</a:t>
            </a:r>
          </a:p>
          <a:p>
            <a:pPr algn="ctr">
              <a:buClrTx/>
              <a:buFontTx/>
              <a:buNone/>
            </a:pPr>
            <a:r>
              <a:rPr lang="en-US" sz="1000"/>
              <a:t>(Upstream gauges)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7218363" y="1463675"/>
            <a:ext cx="958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ASA/NRCan</a:t>
            </a:r>
          </a:p>
        </p:txBody>
      </p: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7013575" y="1681163"/>
            <a:ext cx="738188" cy="2301875"/>
            <a:chOff x="4418" y="1059"/>
            <a:chExt cx="465" cy="1450"/>
          </a:xfrm>
        </p:grpSpPr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4879" y="1059"/>
              <a:ext cx="0" cy="145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 flipH="1">
              <a:off x="4417" y="2510"/>
              <a:ext cx="46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054350"/>
            <a:ext cx="431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6178550" y="3532188"/>
            <a:ext cx="774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Harvester</a:t>
            </a: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3278188" y="5195888"/>
            <a:ext cx="1736725" cy="1189037"/>
          </a:xfrm>
          <a:prstGeom prst="wedgeRoundRectCallout">
            <a:avLst>
              <a:gd name="adj1" fmla="val 207023"/>
              <a:gd name="adj2" fmla="val -18374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which causes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broker to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get the list of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upstream stations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to monitor</a:t>
            </a:r>
          </a:p>
        </p:txBody>
      </p:sp>
      <p:sp>
        <p:nvSpPr>
          <p:cNvPr id="10284" name="AutoShape 44"/>
          <p:cNvSpPr>
            <a:spLocks noChangeArrowheads="1"/>
          </p:cNvSpPr>
          <p:nvPr/>
        </p:nvSpPr>
        <p:spPr bwMode="auto">
          <a:xfrm>
            <a:off x="274638" y="3576638"/>
            <a:ext cx="2651125" cy="2001837"/>
          </a:xfrm>
          <a:prstGeom prst="wedgeRoundRectCallout">
            <a:avLst>
              <a:gd name="adj1" fmla="val 63028"/>
              <a:gd name="adj2" fmla="val 61796"/>
              <a:gd name="adj3" fmla="val 16667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0285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49675"/>
            <a:ext cx="22764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6" name="Freeform 46"/>
          <p:cNvSpPr>
            <a:spLocks/>
          </p:cNvSpPr>
          <p:nvPr/>
        </p:nvSpPr>
        <p:spPr bwMode="auto">
          <a:xfrm>
            <a:off x="6583363" y="4108450"/>
            <a:ext cx="1587" cy="677863"/>
          </a:xfrm>
          <a:custGeom>
            <a:avLst/>
            <a:gdLst>
              <a:gd name="T0" fmla="*/ 0 w 1"/>
              <a:gd name="T1" fmla="*/ 0 h 1884"/>
              <a:gd name="T2" fmla="*/ 0 w 1"/>
              <a:gd name="T3" fmla="*/ 1883 h 18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884">
                <a:moveTo>
                  <a:pt x="0" y="0"/>
                </a:moveTo>
                <a:lnTo>
                  <a:pt x="0" y="1883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87" name="AutoShape 47"/>
          <p:cNvSpPr>
            <a:spLocks noChangeArrowheads="1"/>
          </p:cNvSpPr>
          <p:nvPr/>
        </p:nvSpPr>
        <p:spPr bwMode="auto">
          <a:xfrm>
            <a:off x="3278188" y="5195888"/>
            <a:ext cx="1844675" cy="1189037"/>
          </a:xfrm>
          <a:prstGeom prst="wedgeRoundRectCallout">
            <a:avLst>
              <a:gd name="adj1" fmla="val 129463"/>
              <a:gd name="adj2" fmla="val -11437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and register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subscription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with the WNS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0" y="1539875"/>
            <a:ext cx="16462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Subscription</a:t>
            </a:r>
          </a:p>
          <a:p>
            <a:r>
              <a:rPr lang="en-US" b="1">
                <a:solidFill>
                  <a:srgbClr val="FF0000"/>
                </a:solidFill>
              </a:rPr>
              <a:t>Activity</a:t>
            </a:r>
          </a:p>
        </p:txBody>
      </p:sp>
      <p:grpSp>
        <p:nvGrpSpPr>
          <p:cNvPr id="10289" name="Group 49"/>
          <p:cNvGrpSpPr>
            <a:grpSpLocks/>
          </p:cNvGrpSpPr>
          <p:nvPr/>
        </p:nvGrpSpPr>
        <p:grpSpPr bwMode="auto">
          <a:xfrm>
            <a:off x="92075" y="2193925"/>
            <a:ext cx="3106738" cy="4205288"/>
            <a:chOff x="58" y="1382"/>
            <a:chExt cx="1957" cy="2649"/>
          </a:xfrm>
        </p:grpSpPr>
        <p:sp>
          <p:nvSpPr>
            <p:cNvPr id="10290" name="AutoShape 50"/>
            <p:cNvSpPr>
              <a:spLocks noChangeArrowheads="1"/>
            </p:cNvSpPr>
            <p:nvPr/>
          </p:nvSpPr>
          <p:spPr bwMode="auto">
            <a:xfrm>
              <a:off x="58" y="1382"/>
              <a:ext cx="1957" cy="2649"/>
            </a:xfrm>
            <a:prstGeom prst="wedgeRoundRectCallout">
              <a:avLst>
                <a:gd name="adj1" fmla="val 62630"/>
                <a:gd name="adj2" fmla="val -15426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0291" name="Picture 5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510"/>
              <a:ext cx="1647" cy="2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92" name="Freeform 52"/>
          <p:cNvSpPr>
            <a:spLocks/>
          </p:cNvSpPr>
          <p:nvPr/>
        </p:nvSpPr>
        <p:spPr bwMode="auto">
          <a:xfrm>
            <a:off x="1709738" y="1646238"/>
            <a:ext cx="1898650" cy="1554162"/>
          </a:xfrm>
          <a:custGeom>
            <a:avLst/>
            <a:gdLst>
              <a:gd name="T0" fmla="*/ 0 w 5275"/>
              <a:gd name="T1" fmla="*/ 0 h 4318"/>
              <a:gd name="T2" fmla="*/ 5274 w 5275"/>
              <a:gd name="T3" fmla="*/ 4317 h 43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75" h="4318">
                <a:moveTo>
                  <a:pt x="0" y="0"/>
                </a:moveTo>
                <a:lnTo>
                  <a:pt x="5274" y="4317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93" name="AutoShape 53"/>
          <p:cNvSpPr>
            <a:spLocks noChangeArrowheads="1"/>
          </p:cNvSpPr>
          <p:nvPr/>
        </p:nvSpPr>
        <p:spPr bwMode="auto">
          <a:xfrm>
            <a:off x="1828800" y="3932238"/>
            <a:ext cx="274638" cy="27463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926530"/>
      </p:ext>
    </p:extLst>
  </p:cSld>
  <p:clrMapOvr>
    <a:masterClrMapping/>
  </p:clrMapOvr>
  <p:transition spd="med" advTm="90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0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10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 animBg="1"/>
      <p:bldP spid="10270" grpId="1" animBg="1"/>
      <p:bldP spid="10273" grpId="0" animBg="1"/>
      <p:bldP spid="10273" grpId="1" animBg="1"/>
      <p:bldP spid="10284" grpId="0" animBg="1"/>
      <p:bldP spid="10284" grpId="1" animBg="1"/>
      <p:bldP spid="10286" grpId="0" animBg="1"/>
      <p:bldP spid="10292" grpId="0" animBg="1"/>
      <p:bldP spid="10292" grpId="1" animBg="1"/>
      <p:bldP spid="10293" grpId="0" animBg="1"/>
      <p:bldP spid="1029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127375"/>
            <a:ext cx="7762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8225" y="3730625"/>
            <a:ext cx="8223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 dirty="0" err="1"/>
              <a:t>Explorus</a:t>
            </a:r>
            <a:endParaRPr lang="en-US" sz="1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90825" y="166688"/>
            <a:ext cx="1062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(GW LEVEL)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19613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USGS</a:t>
            </a: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669925" y="182563"/>
            <a:ext cx="2117725" cy="1550987"/>
            <a:chOff x="422" y="115"/>
            <a:chExt cx="1334" cy="977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" y="346"/>
              <a:ext cx="448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51" y="921"/>
              <a:ext cx="45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EC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22" y="115"/>
              <a:ext cx="133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SOS</a:t>
              </a:r>
            </a:p>
            <a:p>
              <a:pPr algn="ctr">
                <a:buClrTx/>
                <a:buFontTx/>
                <a:buNone/>
              </a:pPr>
              <a:r>
                <a:rPr lang="en-US" sz="1000"/>
                <a:t>(WATER LEVEL, FLOW)</a:t>
              </a:r>
            </a:p>
          </p:txBody>
        </p:sp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935288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NRCAN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273800" y="5616575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GIS-FCU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29088" y="147638"/>
            <a:ext cx="1722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5641975" y="147638"/>
            <a:ext cx="1466850" cy="1587500"/>
            <a:chOff x="3554" y="93"/>
            <a:chExt cx="924" cy="1000"/>
          </a:xfrm>
        </p:grpSpPr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346"/>
              <a:ext cx="448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3799" y="922"/>
              <a:ext cx="45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USGS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554" y="93"/>
              <a:ext cx="92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WFS</a:t>
              </a:r>
            </a:p>
            <a:p>
              <a:pPr algn="ctr">
                <a:buClrTx/>
                <a:buFontTx/>
                <a:buNone/>
              </a:pPr>
              <a:r>
                <a:rPr lang="en-US" sz="1000"/>
                <a:t>(Station info)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1085850" y="2149475"/>
            <a:ext cx="1060450" cy="1425575"/>
            <a:chOff x="684" y="1354"/>
            <a:chExt cx="668" cy="898"/>
          </a:xfrm>
        </p:grpSpPr>
        <p:pic>
          <p:nvPicPr>
            <p:cNvPr id="11283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504"/>
              <a:ext cx="449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684" y="1354"/>
              <a:ext cx="6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CSW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684" y="2080"/>
              <a:ext cx="6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 dirty="0" err="1"/>
                <a:t>Explorus</a:t>
              </a:r>
              <a:endParaRPr lang="en-US" sz="1000" dirty="0"/>
            </a:p>
          </p:txBody>
        </p: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578225" y="2884488"/>
            <a:ext cx="822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Client #1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734050" y="2276475"/>
            <a:ext cx="1776413" cy="3348038"/>
          </a:xfrm>
          <a:prstGeom prst="rect">
            <a:avLst/>
          </a:prstGeom>
          <a:solidFill>
            <a:srgbClr val="00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288" name="AutoShape 24"/>
          <p:cNvSpPr>
            <a:spLocks/>
          </p:cNvSpPr>
          <p:nvPr/>
        </p:nvSpPr>
        <p:spPr bwMode="auto">
          <a:xfrm>
            <a:off x="5861050" y="5049838"/>
            <a:ext cx="369888" cy="495300"/>
          </a:xfrm>
          <a:prstGeom prst="flowChartDocumen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RSS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Feed</a:t>
            </a:r>
          </a:p>
        </p:txBody>
      </p:sp>
      <p:sp>
        <p:nvSpPr>
          <p:cNvPr id="11289" name="Oval 25"/>
          <p:cNvSpPr>
            <a:spLocks/>
          </p:cNvSpPr>
          <p:nvPr/>
        </p:nvSpPr>
        <p:spPr bwMode="auto">
          <a:xfrm>
            <a:off x="6986588" y="4910138"/>
            <a:ext cx="414337" cy="217487"/>
          </a:xfrm>
          <a:prstGeom prst="ellipse">
            <a:avLst/>
          </a:prstGeom>
          <a:solidFill>
            <a:srgbClr val="CCFFCC">
              <a:alpha val="48999"/>
            </a:srgbClr>
          </a:solidFill>
          <a:ln w="936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CAP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191250" y="3860800"/>
            <a:ext cx="822325" cy="24765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Broker</a:t>
            </a:r>
          </a:p>
        </p:txBody>
      </p:sp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786313"/>
            <a:ext cx="3698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086475" y="5183188"/>
            <a:ext cx="1003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WNS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6230938" y="5121275"/>
            <a:ext cx="214312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70575" y="3459163"/>
            <a:ext cx="252413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60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5861050" y="2366963"/>
            <a:ext cx="1522413" cy="557212"/>
          </a:xfrm>
          <a:prstGeom prst="rect">
            <a:avLst/>
          </a:prstGeom>
          <a:solidFill>
            <a:srgbClr val="E6E6E6"/>
          </a:solidFill>
          <a:ln w="936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Event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Notification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System</a:t>
            </a:r>
          </a:p>
        </p:txBody>
      </p:sp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6994525" y="147638"/>
            <a:ext cx="147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WPS</a:t>
            </a:r>
          </a:p>
          <a:p>
            <a:pPr algn="ctr">
              <a:buClrTx/>
              <a:buFontTx/>
              <a:buNone/>
            </a:pPr>
            <a:r>
              <a:rPr lang="en-US" sz="1000"/>
              <a:t>(Upstream gauges)</a:t>
            </a:r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3292475" y="5211763"/>
            <a:ext cx="1736725" cy="1189037"/>
          </a:xfrm>
          <a:prstGeom prst="wedgeRoundRectCallout">
            <a:avLst>
              <a:gd name="adj1" fmla="val 108588"/>
              <a:gd name="adj2" fmla="val -15968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If the value violates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subscription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threshold the broker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creates a notification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email.</a:t>
            </a:r>
          </a:p>
        </p:txBody>
      </p: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4389438" y="3471863"/>
            <a:ext cx="2057400" cy="1463675"/>
            <a:chOff x="2765" y="2187"/>
            <a:chExt cx="1296" cy="922"/>
          </a:xfrm>
        </p:grpSpPr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3442" y="3110"/>
              <a:ext cx="619" cy="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 flipV="1">
              <a:off x="3442" y="2187"/>
              <a:ext cx="0" cy="923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 flipH="1" flipV="1">
              <a:off x="2764" y="2186"/>
              <a:ext cx="678" cy="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3292475" y="5211763"/>
            <a:ext cx="1736725" cy="1189037"/>
          </a:xfrm>
          <a:prstGeom prst="wedgeRoundRectCallout">
            <a:avLst>
              <a:gd name="adj1" fmla="val 75199"/>
              <a:gd name="adj2" fmla="val -135319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which sends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notification email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to the EM analyst</a:t>
            </a:r>
          </a:p>
        </p:txBody>
      </p: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4362450" y="3470275"/>
            <a:ext cx="2832100" cy="2563813"/>
            <a:chOff x="2748" y="2186"/>
            <a:chExt cx="1784" cy="1615"/>
          </a:xfrm>
        </p:grpSpPr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 flipV="1">
              <a:off x="4533" y="3224"/>
              <a:ext cx="0" cy="57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2748" y="2186"/>
              <a:ext cx="689" cy="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07" name="Line 43"/>
            <p:cNvSpPr>
              <a:spLocks noChangeShapeType="1"/>
            </p:cNvSpPr>
            <p:nvPr/>
          </p:nvSpPr>
          <p:spPr bwMode="auto">
            <a:xfrm>
              <a:off x="3438" y="2186"/>
              <a:ext cx="0" cy="1612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 flipH="1">
              <a:off x="3437" y="3801"/>
              <a:ext cx="1096" cy="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1309" name="Freeform 45"/>
          <p:cNvSpPr>
            <a:spLocks/>
          </p:cNvSpPr>
          <p:nvPr/>
        </p:nvSpPr>
        <p:spPr bwMode="auto">
          <a:xfrm>
            <a:off x="7407275" y="5027613"/>
            <a:ext cx="822325" cy="1587"/>
          </a:xfrm>
          <a:custGeom>
            <a:avLst/>
            <a:gdLst>
              <a:gd name="T0" fmla="*/ 0 w 2285"/>
              <a:gd name="T1" fmla="*/ 0 h 5"/>
              <a:gd name="T2" fmla="*/ 2284 w 2285"/>
              <a:gd name="T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5" h="5">
                <a:moveTo>
                  <a:pt x="0" y="0"/>
                </a:moveTo>
                <a:lnTo>
                  <a:pt x="2284" y="4"/>
                </a:lnTo>
              </a:path>
            </a:pathLst>
          </a:custGeom>
          <a:noFill/>
          <a:ln w="91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8193088" y="4859338"/>
            <a:ext cx="9144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0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/>
              <a:t>MASAS</a:t>
            </a:r>
          </a:p>
        </p:txBody>
      </p:sp>
      <p:pic>
        <p:nvPicPr>
          <p:cNvPr id="11311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054350"/>
            <a:ext cx="431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6178550" y="3532188"/>
            <a:ext cx="774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Harvester</a:t>
            </a:r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3292475" y="5211763"/>
            <a:ext cx="1736725" cy="1189037"/>
          </a:xfrm>
          <a:prstGeom prst="wedgeRoundRectCallout">
            <a:avLst>
              <a:gd name="adj1" fmla="val 140773"/>
              <a:gd name="adj2" fmla="val -11325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and uses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WNS to do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notification</a:t>
            </a:r>
          </a:p>
        </p:txBody>
      </p:sp>
      <p:sp>
        <p:nvSpPr>
          <p:cNvPr id="11314" name="Freeform 50"/>
          <p:cNvSpPr>
            <a:spLocks/>
          </p:cNvSpPr>
          <p:nvPr/>
        </p:nvSpPr>
        <p:spPr bwMode="auto">
          <a:xfrm>
            <a:off x="6619875" y="4114800"/>
            <a:ext cx="1588" cy="671513"/>
          </a:xfrm>
          <a:custGeom>
            <a:avLst/>
            <a:gdLst>
              <a:gd name="T0" fmla="*/ 0 w 1"/>
              <a:gd name="T1" fmla="*/ 0 h 1866"/>
              <a:gd name="T2" fmla="*/ 0 w 1"/>
              <a:gd name="T3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866">
                <a:moveTo>
                  <a:pt x="0" y="0"/>
                </a:moveTo>
                <a:lnTo>
                  <a:pt x="0" y="1865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0" y="1539875"/>
            <a:ext cx="1554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Notification</a:t>
            </a:r>
          </a:p>
          <a:p>
            <a:r>
              <a:rPr lang="en-US" b="1">
                <a:solidFill>
                  <a:srgbClr val="FF0000"/>
                </a:solidFill>
              </a:rPr>
              <a:t>Activity</a:t>
            </a:r>
          </a:p>
        </p:txBody>
      </p:sp>
      <p:grpSp>
        <p:nvGrpSpPr>
          <p:cNvPr id="11316" name="Group 52"/>
          <p:cNvGrpSpPr>
            <a:grpSpLocks/>
          </p:cNvGrpSpPr>
          <p:nvPr/>
        </p:nvGrpSpPr>
        <p:grpSpPr bwMode="auto">
          <a:xfrm>
            <a:off x="1646238" y="3565525"/>
            <a:ext cx="4543425" cy="455613"/>
            <a:chOff x="1037" y="2246"/>
            <a:chExt cx="2862" cy="287"/>
          </a:xfrm>
        </p:grpSpPr>
        <p:sp>
          <p:nvSpPr>
            <p:cNvPr id="11317" name="Line 53"/>
            <p:cNvSpPr>
              <a:spLocks noChangeShapeType="1"/>
            </p:cNvSpPr>
            <p:nvPr/>
          </p:nvSpPr>
          <p:spPr bwMode="auto">
            <a:xfrm>
              <a:off x="1037" y="2246"/>
              <a:ext cx="0" cy="2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18" name="Line 54"/>
            <p:cNvSpPr>
              <a:spLocks noChangeShapeType="1"/>
            </p:cNvSpPr>
            <p:nvPr/>
          </p:nvSpPr>
          <p:spPr bwMode="auto">
            <a:xfrm>
              <a:off x="1037" y="2534"/>
              <a:ext cx="286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319" name="Group 55"/>
          <p:cNvGrpSpPr>
            <a:grpSpLocks/>
          </p:cNvGrpSpPr>
          <p:nvPr/>
        </p:nvGrpSpPr>
        <p:grpSpPr bwMode="auto">
          <a:xfrm>
            <a:off x="182563" y="2179638"/>
            <a:ext cx="3016250" cy="3290887"/>
            <a:chOff x="115" y="1373"/>
            <a:chExt cx="1900" cy="2073"/>
          </a:xfrm>
        </p:grpSpPr>
        <p:sp>
          <p:nvSpPr>
            <p:cNvPr id="11320" name="AutoShape 56"/>
            <p:cNvSpPr>
              <a:spLocks noChangeArrowheads="1"/>
            </p:cNvSpPr>
            <p:nvPr/>
          </p:nvSpPr>
          <p:spPr bwMode="auto">
            <a:xfrm>
              <a:off x="115" y="1373"/>
              <a:ext cx="1900" cy="2073"/>
            </a:xfrm>
            <a:prstGeom prst="wedgeRoundRectCallout">
              <a:avLst>
                <a:gd name="adj1" fmla="val 53384"/>
                <a:gd name="adj2" fmla="val 54194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1321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96"/>
              <a:ext cx="1554" cy="1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3292475" y="5211763"/>
            <a:ext cx="1736725" cy="1189037"/>
          </a:xfrm>
          <a:prstGeom prst="wedgeRoundRectCallout">
            <a:avLst>
              <a:gd name="adj1" fmla="val -194639"/>
              <a:gd name="adj2" fmla="val -47671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Among other things,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notification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includes a link to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invoke a CAP alert</a:t>
            </a:r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3292475" y="5211763"/>
            <a:ext cx="1736725" cy="1189037"/>
          </a:xfrm>
          <a:prstGeom prst="wedgeRoundRectCallout">
            <a:avLst>
              <a:gd name="adj1" fmla="val -195366"/>
              <a:gd name="adj2" fmla="val -47731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which the EM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analyst can click</a:t>
            </a:r>
          </a:p>
        </p:txBody>
      </p:sp>
      <p:grpSp>
        <p:nvGrpSpPr>
          <p:cNvPr id="11324" name="Group 60"/>
          <p:cNvGrpSpPr>
            <a:grpSpLocks/>
          </p:cNvGrpSpPr>
          <p:nvPr/>
        </p:nvGrpSpPr>
        <p:grpSpPr bwMode="auto">
          <a:xfrm>
            <a:off x="182563" y="2163763"/>
            <a:ext cx="3016250" cy="3305175"/>
            <a:chOff x="115" y="1363"/>
            <a:chExt cx="1900" cy="2082"/>
          </a:xfrm>
        </p:grpSpPr>
        <p:grpSp>
          <p:nvGrpSpPr>
            <p:cNvPr id="11325" name="Group 61"/>
            <p:cNvGrpSpPr>
              <a:grpSpLocks/>
            </p:cNvGrpSpPr>
            <p:nvPr/>
          </p:nvGrpSpPr>
          <p:grpSpPr bwMode="auto">
            <a:xfrm>
              <a:off x="115" y="1363"/>
              <a:ext cx="1900" cy="2082"/>
              <a:chOff x="115" y="1363"/>
              <a:chExt cx="1900" cy="2082"/>
            </a:xfrm>
          </p:grpSpPr>
          <p:sp>
            <p:nvSpPr>
              <p:cNvPr id="11326" name="AutoShape 62"/>
              <p:cNvSpPr>
                <a:spLocks noChangeArrowheads="1"/>
              </p:cNvSpPr>
              <p:nvPr/>
            </p:nvSpPr>
            <p:spPr bwMode="auto">
              <a:xfrm>
                <a:off x="115" y="1363"/>
                <a:ext cx="1900" cy="2082"/>
              </a:xfrm>
              <a:prstGeom prst="wedgeRoundRectCallout">
                <a:avLst>
                  <a:gd name="adj1" fmla="val 63477"/>
                  <a:gd name="adj2" fmla="val -13037"/>
                  <a:gd name="adj3" fmla="val 16667"/>
                </a:avLst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11327" name="Picture 6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" y="1504"/>
                <a:ext cx="1704" cy="1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328" name="Text Box 64"/>
            <p:cNvSpPr txBox="1">
              <a:spLocks noChangeArrowheads="1"/>
            </p:cNvSpPr>
            <p:nvPr/>
          </p:nvSpPr>
          <p:spPr bwMode="auto">
            <a:xfrm>
              <a:off x="173" y="2803"/>
              <a:ext cx="1842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r>
                <a:rPr lang="en-US" sz="1500"/>
                <a:t>Bringing up the MASAS posting tool that can be used to create and send a CAP alert</a:t>
              </a:r>
            </a:p>
          </p:txBody>
        </p:sp>
      </p:grp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7218363" y="1463675"/>
            <a:ext cx="958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ASA/NRCan</a:t>
            </a:r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3292475" y="5211763"/>
            <a:ext cx="1736725" cy="1189037"/>
          </a:xfrm>
          <a:prstGeom prst="wedgeRoundRectCallout">
            <a:avLst>
              <a:gd name="adj1" fmla="val -25093"/>
              <a:gd name="adj2" fmla="val -147880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When notified by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Harvester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broker reads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last value from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CSW</a:t>
            </a:r>
          </a:p>
        </p:txBody>
      </p:sp>
    </p:spTree>
    <p:extLst>
      <p:ext uri="{BB962C8B-B14F-4D97-AF65-F5344CB8AC3E}">
        <p14:creationId xmlns:p14="http://schemas.microsoft.com/office/powerpoint/2010/main" val="2412074336"/>
      </p:ext>
    </p:extLst>
  </p:cSld>
  <p:clrMapOvr>
    <a:masterClrMapping/>
  </p:clrMapOvr>
  <p:transition spd="med" advTm="90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1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 animBg="1"/>
      <p:bldP spid="11314" grpId="0" animBg="1"/>
      <p:bldP spid="113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-12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latin typeface="Calibri" pitchFamily="32" charset="0"/>
              </a:rPr>
              <a:t>Components for Scenario 2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61144"/>
              </p:ext>
            </p:extLst>
          </p:nvPr>
        </p:nvGraphicFramePr>
        <p:xfrm>
          <a:off x="252413" y="1293812"/>
          <a:ext cx="8677275" cy="3354388"/>
        </p:xfrm>
        <a:graphic>
          <a:graphicData uri="http://schemas.openxmlformats.org/drawingml/2006/table">
            <a:tbl>
              <a:tblPr/>
              <a:tblGrid>
                <a:gridCol w="3486150"/>
                <a:gridCol w="2006600"/>
                <a:gridCol w="1709737"/>
                <a:gridCol w="1474788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Component 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Output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Provider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OGC Standard</a:t>
                      </a:r>
                    </a:p>
                  </a:txBody>
                  <a:tcPr marL="83880" marR="83880" marT="50184" marB="417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Sensor Observation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(Water Level, Water Flow, historic &amp; live)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WaterML V2.0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Environment Canada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SOS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Sensor Observation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(Water Level, Water Flow)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WaterML V2.0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USGS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SOS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Sensor Observation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(Integrates US and CAN Water Quality servers)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IOOS SWE XML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ASA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SOS 2.0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SPARQL server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(Analyte equivalents US, Can)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RDF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NRCAN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Web Processing Service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(Nutrient load calculation)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WPS 1.0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ASA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WPS 1.0.0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Web-based NLCS Client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WenQuanYi Zen Hei Sharp" charset="0"/>
                          <a:cs typeface="WenQuanYi Zen Hei Sharp" charset="0"/>
                        </a:rPr>
                        <a:t>ASA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Catalogue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(Tributaries, stream &amp; WQ gauges)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ＭＳ Ｐゴシック" charset="0"/>
                          <a:cs typeface="ＭＳ Ｐゴシック" charset="0"/>
                        </a:rPr>
                        <a:t>ASA</a:t>
                      </a:r>
                    </a:p>
                  </a:txBody>
                  <a:tcPr marL="36000" marR="36000" marT="4442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 Sharp" charset="0"/>
                        <a:cs typeface="WenQuanYi Zen Hei Sharp" charset="0"/>
                      </a:endParaRPr>
                    </a:p>
                  </a:txBody>
                  <a:tcPr marL="36000" marR="36000" marT="67716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02475"/>
      </p:ext>
    </p:extLst>
  </p:cSld>
  <p:clrMapOvr>
    <a:masterClrMapping/>
  </p:clrMapOvr>
  <p:transition spd="med" advTm="286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533400" y="381000"/>
            <a:ext cx="7848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65" charset="-128"/>
                <a:cs typeface="Arial" pitchFamily="34" charset="0"/>
              </a:rPr>
              <a:t>Housekeeping Tips</a:t>
            </a: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863" y="1143000"/>
            <a:ext cx="225583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1066800" y="3200400"/>
            <a:ext cx="2362200" cy="457200"/>
          </a:xfrm>
          <a:prstGeom prst="rect">
            <a:avLst/>
          </a:prstGeom>
          <a:noFill/>
          <a:ln w="25402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3" name="TextBox 22"/>
          <p:cNvSpPr txBox="1">
            <a:spLocks noChangeArrowheads="1"/>
          </p:cNvSpPr>
          <p:nvPr/>
        </p:nvSpPr>
        <p:spPr bwMode="auto">
          <a:xfrm>
            <a:off x="1492250" y="4343400"/>
            <a:ext cx="130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How to ask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a question</a:t>
            </a:r>
          </a:p>
        </p:txBody>
      </p:sp>
      <p:pic>
        <p:nvPicPr>
          <p:cNvPr id="20" name="Picture 12" descr="twitter bi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81600"/>
            <a:ext cx="50482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5" name="TextBox 20"/>
          <p:cNvSpPr txBox="1">
            <a:spLocks noChangeArrowheads="1"/>
          </p:cNvSpPr>
          <p:nvPr/>
        </p:nvSpPr>
        <p:spPr bwMode="auto">
          <a:xfrm>
            <a:off x="1371600" y="4953000"/>
            <a:ext cx="3027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… or send us a Tweet us at @directionsmag, and include #OGCwebinar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7488" y="2239963"/>
            <a:ext cx="1687512" cy="126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iStock_000001180917X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8363" y="3616325"/>
            <a:ext cx="1265237" cy="117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7391400" y="2620963"/>
            <a:ext cx="63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Polls</a:t>
            </a:r>
          </a:p>
        </p:txBody>
      </p:sp>
      <p:sp>
        <p:nvSpPr>
          <p:cNvPr id="22539" name="TextBox 21"/>
          <p:cNvSpPr txBox="1">
            <a:spLocks noChangeArrowheads="1"/>
          </p:cNvSpPr>
          <p:nvPr/>
        </p:nvSpPr>
        <p:spPr bwMode="auto">
          <a:xfrm>
            <a:off x="7239000" y="5140325"/>
            <a:ext cx="83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Survey</a:t>
            </a:r>
          </a:p>
        </p:txBody>
      </p:sp>
      <p:sp>
        <p:nvSpPr>
          <p:cNvPr id="22540" name="TextBox 20"/>
          <p:cNvSpPr txBox="1">
            <a:spLocks noChangeArrowheads="1"/>
          </p:cNvSpPr>
          <p:nvPr/>
        </p:nvSpPr>
        <p:spPr bwMode="auto">
          <a:xfrm>
            <a:off x="5888038" y="3616325"/>
            <a:ext cx="3027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Calibri" pitchFamily="34" charset="0"/>
              </a:rPr>
              <a:t>An on-demand </a:t>
            </a:r>
          </a:p>
          <a:p>
            <a:pPr algn="ctr" eaLnBrk="1" hangingPunct="1"/>
            <a:r>
              <a:rPr lang="en-US" b="1">
                <a:latin typeface="Calibri" pitchFamily="34" charset="0"/>
              </a:rPr>
              <a:t>recording of today’</a:t>
            </a:r>
            <a:r>
              <a:rPr lang="en-US" altLang="ja-JP" b="1">
                <a:latin typeface="Calibri" pitchFamily="34" charset="0"/>
              </a:rPr>
              <a:t>s webinar will be made available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23" name="Picture 22" descr="Picture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911725"/>
            <a:ext cx="1454150" cy="110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chat windo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1066800"/>
            <a:ext cx="1843088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43" name="TextBox 19"/>
          <p:cNvSpPr txBox="1">
            <a:spLocks noChangeArrowheads="1"/>
          </p:cNvSpPr>
          <p:nvPr/>
        </p:nvSpPr>
        <p:spPr bwMode="auto">
          <a:xfrm>
            <a:off x="6400800" y="1295400"/>
            <a:ext cx="236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Links to bios and slides</a:t>
            </a:r>
          </a:p>
        </p:txBody>
      </p:sp>
    </p:spTree>
    <p:extLst>
      <p:ext uri="{BB962C8B-B14F-4D97-AF65-F5344CB8AC3E}">
        <p14:creationId xmlns:p14="http://schemas.microsoft.com/office/powerpoint/2010/main" val="1789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475038" y="2925763"/>
            <a:ext cx="1006475" cy="1006475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43013" y="4206875"/>
            <a:ext cx="952500" cy="1554163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44600" y="2286000"/>
            <a:ext cx="952500" cy="1554163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08488" y="182563"/>
            <a:ext cx="1279525" cy="1554162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14400" y="182563"/>
            <a:ext cx="3382963" cy="1554162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127375"/>
            <a:ext cx="7762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78225" y="3713163"/>
            <a:ext cx="8223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54927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59113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USGS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49275"/>
            <a:ext cx="71278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9925" y="182563"/>
            <a:ext cx="21193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97150" y="147638"/>
            <a:ext cx="1687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LEVEL, FLOW)</a:t>
            </a: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49262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152525" y="4254500"/>
            <a:ext cx="1062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Catalogue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152525" y="5407025"/>
            <a:ext cx="1062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578225" y="2884488"/>
            <a:ext cx="822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Client #2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651125"/>
            <a:ext cx="7143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169988" y="3565525"/>
            <a:ext cx="1062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63613" y="2286000"/>
            <a:ext cx="1470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WPS</a:t>
            </a:r>
          </a:p>
          <a:p>
            <a:pPr algn="ctr">
              <a:buClrTx/>
              <a:buFontTx/>
              <a:buNone/>
            </a:pPr>
            <a:r>
              <a:rPr lang="en-US" sz="1000"/>
              <a:t>(NLCS)</a:t>
            </a: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2082800" y="3382963"/>
            <a:ext cx="1527175" cy="1587"/>
          </a:xfrm>
          <a:custGeom>
            <a:avLst/>
            <a:gdLst>
              <a:gd name="T0" fmla="*/ 4242 w 4243"/>
              <a:gd name="T1" fmla="*/ 0 h 6"/>
              <a:gd name="T2" fmla="*/ 0 w 4243"/>
              <a:gd name="T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43" h="6">
                <a:moveTo>
                  <a:pt x="4242" y="0"/>
                </a:moveTo>
                <a:lnTo>
                  <a:pt x="0" y="5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97931"/>
              <a:gd name="adj2" fmla="val -10450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which queries the catalog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 tributaries on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lake of interest that have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both a stream gauge and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water quality samples available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 the nutrient of interest</a:t>
            </a:r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1701800" y="3748088"/>
            <a:ext cx="1588" cy="508000"/>
          </a:xfrm>
          <a:custGeom>
            <a:avLst/>
            <a:gdLst>
              <a:gd name="T0" fmla="*/ 0 w 6"/>
              <a:gd name="T1" fmla="*/ 1411 h 1412"/>
              <a:gd name="T2" fmla="*/ 5 w 6"/>
              <a:gd name="T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412">
                <a:moveTo>
                  <a:pt x="0" y="1411"/>
                </a:moveTo>
                <a:lnTo>
                  <a:pt x="5" y="0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2011363" y="1646238"/>
            <a:ext cx="2835275" cy="1189037"/>
          </a:xfrm>
          <a:custGeom>
            <a:avLst/>
            <a:gdLst>
              <a:gd name="T0" fmla="*/ 7876 w 7877"/>
              <a:gd name="T1" fmla="*/ 0 h 3305"/>
              <a:gd name="T2" fmla="*/ 0 w 7877"/>
              <a:gd name="T3" fmla="*/ 3304 h 330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77" h="3305">
                <a:moveTo>
                  <a:pt x="7876" y="0"/>
                </a:moveTo>
                <a:lnTo>
                  <a:pt x="0" y="3304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1736725" y="1646238"/>
            <a:ext cx="1588" cy="639762"/>
          </a:xfrm>
          <a:custGeom>
            <a:avLst/>
            <a:gdLst>
              <a:gd name="T0" fmla="*/ 0 w 6"/>
              <a:gd name="T1" fmla="*/ 0 h 1778"/>
              <a:gd name="T2" fmla="*/ 5 w 6"/>
              <a:gd name="T3" fmla="*/ 1777 h 17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778">
                <a:moveTo>
                  <a:pt x="0" y="0"/>
                </a:moveTo>
                <a:lnTo>
                  <a:pt x="5" y="1777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69903"/>
              <a:gd name="adj2" fmla="val -211097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 the stations returned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by the catalogue query,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NLCS makes requests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to the water quality and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stream flow SOS services</a:t>
            </a:r>
          </a:p>
        </p:txBody>
      </p:sp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41338"/>
            <a:ext cx="7143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39" name="Freeform 27"/>
          <p:cNvSpPr>
            <a:spLocks/>
          </p:cNvSpPr>
          <p:nvPr/>
        </p:nvSpPr>
        <p:spPr bwMode="auto">
          <a:xfrm>
            <a:off x="1919288" y="1646238"/>
            <a:ext cx="1282700" cy="1096962"/>
          </a:xfrm>
          <a:custGeom>
            <a:avLst/>
            <a:gdLst>
              <a:gd name="T0" fmla="*/ 3560 w 3561"/>
              <a:gd name="T1" fmla="*/ 0 h 3049"/>
              <a:gd name="T2" fmla="*/ 0 w 3561"/>
              <a:gd name="T3" fmla="*/ 3048 h 304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61" h="3049">
                <a:moveTo>
                  <a:pt x="3560" y="0"/>
                </a:moveTo>
                <a:lnTo>
                  <a:pt x="0" y="3048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206875" y="182563"/>
            <a:ext cx="1687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SOS</a:t>
            </a:r>
          </a:p>
          <a:p>
            <a:pPr algn="ctr">
              <a:buClrTx/>
              <a:buFontTx/>
              <a:buNone/>
            </a:pPr>
            <a:r>
              <a:rPr lang="en-US" sz="1000"/>
              <a:t>(WATER QUALITY)</a:t>
            </a:r>
          </a:p>
        </p:txBody>
      </p: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5943600" y="457200"/>
            <a:ext cx="2649538" cy="3473450"/>
            <a:chOff x="3744" y="288"/>
            <a:chExt cx="1669" cy="2188"/>
          </a:xfrm>
        </p:grpSpPr>
        <p:grpSp>
          <p:nvGrpSpPr>
            <p:cNvPr id="13342" name="Group 30"/>
            <p:cNvGrpSpPr>
              <a:grpSpLocks/>
            </p:cNvGrpSpPr>
            <p:nvPr/>
          </p:nvGrpSpPr>
          <p:grpSpPr bwMode="auto">
            <a:xfrm>
              <a:off x="3744" y="288"/>
              <a:ext cx="1669" cy="2188"/>
              <a:chOff x="3744" y="288"/>
              <a:chExt cx="1669" cy="2188"/>
            </a:xfrm>
          </p:grpSpPr>
          <p:grpSp>
            <p:nvGrpSpPr>
              <p:cNvPr id="13343" name="Group 31"/>
              <p:cNvGrpSpPr>
                <a:grpSpLocks/>
              </p:cNvGrpSpPr>
              <p:nvPr/>
            </p:nvGrpSpPr>
            <p:grpSpPr bwMode="auto">
              <a:xfrm>
                <a:off x="3744" y="288"/>
                <a:ext cx="1669" cy="2188"/>
                <a:chOff x="3744" y="288"/>
                <a:chExt cx="1669" cy="2188"/>
              </a:xfrm>
            </p:grpSpPr>
            <p:grpSp>
              <p:nvGrpSpPr>
                <p:cNvPr id="13344" name="Group 32"/>
                <p:cNvGrpSpPr>
                  <a:grpSpLocks/>
                </p:cNvGrpSpPr>
                <p:nvPr/>
              </p:nvGrpSpPr>
              <p:grpSpPr bwMode="auto">
                <a:xfrm>
                  <a:off x="3744" y="288"/>
                  <a:ext cx="1669" cy="2188"/>
                  <a:chOff x="3744" y="288"/>
                  <a:chExt cx="1669" cy="2188"/>
                </a:xfrm>
              </p:grpSpPr>
              <p:sp>
                <p:nvSpPr>
                  <p:cNvPr id="13345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88"/>
                    <a:ext cx="1669" cy="2188"/>
                  </a:xfrm>
                  <a:prstGeom prst="wedgeRoundRectCallout">
                    <a:avLst>
                      <a:gd name="adj1" fmla="val -72843"/>
                      <a:gd name="adj2" fmla="val -38056"/>
                      <a:gd name="adj3" fmla="val 16667"/>
                    </a:avLst>
                  </a:prstGeom>
                  <a:solidFill>
                    <a:srgbClr val="CFE7F5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334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959" y="1670"/>
                    <a:ext cx="748" cy="633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grpSp>
                <p:nvGrpSpPr>
                  <p:cNvPr id="1334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4753" y="346"/>
                    <a:ext cx="225" cy="283"/>
                    <a:chOff x="4753" y="346"/>
                    <a:chExt cx="225" cy="283"/>
                  </a:xfrm>
                </p:grpSpPr>
                <p:sp>
                  <p:nvSpPr>
                    <p:cNvPr id="1334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3" y="387"/>
                      <a:ext cx="225" cy="20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360">
                      <a:solidFill>
                        <a:srgbClr val="6666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49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3" y="346"/>
                      <a:ext cx="225" cy="77"/>
                    </a:xfrm>
                    <a:prstGeom prst="ellipse">
                      <a:avLst/>
                    </a:prstGeom>
                    <a:solidFill>
                      <a:srgbClr val="B3B3B3"/>
                    </a:solidFill>
                    <a:ln w="936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5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3" y="552"/>
                      <a:ext cx="225" cy="77"/>
                    </a:xfrm>
                    <a:prstGeom prst="ellipse">
                      <a:avLst/>
                    </a:prstGeom>
                    <a:solidFill>
                      <a:srgbClr val="666666"/>
                    </a:solidFill>
                    <a:ln w="9360">
                      <a:solidFill>
                        <a:srgbClr val="6666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</p:grpSp>
              <p:grpSp>
                <p:nvGrpSpPr>
                  <p:cNvPr id="133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753" y="1210"/>
                    <a:ext cx="225" cy="283"/>
                    <a:chOff x="4753" y="1210"/>
                    <a:chExt cx="225" cy="283"/>
                  </a:xfrm>
                </p:grpSpPr>
                <p:sp>
                  <p:nvSpPr>
                    <p:cNvPr id="13352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3" y="1251"/>
                      <a:ext cx="225" cy="20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360">
                      <a:solidFill>
                        <a:srgbClr val="6666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53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3" y="1210"/>
                      <a:ext cx="225" cy="77"/>
                    </a:xfrm>
                    <a:prstGeom prst="ellipse">
                      <a:avLst/>
                    </a:prstGeom>
                    <a:solidFill>
                      <a:srgbClr val="B3B3B3"/>
                    </a:solidFill>
                    <a:ln w="936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54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3" y="1416"/>
                      <a:ext cx="225" cy="77"/>
                    </a:xfrm>
                    <a:prstGeom prst="ellipse">
                      <a:avLst/>
                    </a:prstGeom>
                    <a:solidFill>
                      <a:srgbClr val="666666"/>
                    </a:solidFill>
                    <a:ln w="9360">
                      <a:solidFill>
                        <a:srgbClr val="6666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</p:grpSp>
              <p:sp>
                <p:nvSpPr>
                  <p:cNvPr id="1335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6" y="1058"/>
                    <a:ext cx="828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/>
                  <a:lstStyle>
                    <a:lvl1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1pPr>
                    <a:lvl2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2pPr>
                    <a:lvl3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3pPr>
                    <a:lvl4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4pPr>
                    <a:lvl5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</a:pPr>
                    <a:r>
                      <a:rPr lang="en-US" sz="1000"/>
                      <a:t>US WQ Server</a:t>
                    </a:r>
                  </a:p>
                </p:txBody>
              </p:sp>
              <p:sp>
                <p:nvSpPr>
                  <p:cNvPr id="1335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1" y="634"/>
                    <a:ext cx="943" cy="2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/>
                  <a:lstStyle>
                    <a:lvl1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1pPr>
                    <a:lvl2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2pPr>
                    <a:lvl3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3pPr>
                    <a:lvl4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4pPr>
                    <a:lvl5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WenQuanYi Zen Hei Sharp" charset="0"/>
                        <a:cs typeface="WenQuanYi Zen Hei Sharp" charset="0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</a:pPr>
                    <a:r>
                      <a:rPr lang="en-US" sz="1000"/>
                      <a:t>CDN WQ Server</a:t>
                    </a:r>
                  </a:p>
                </p:txBody>
              </p:sp>
              <p:grpSp>
                <p:nvGrpSpPr>
                  <p:cNvPr id="133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4293" y="346"/>
                    <a:ext cx="225" cy="1147"/>
                    <a:chOff x="4293" y="346"/>
                    <a:chExt cx="225" cy="1147"/>
                  </a:xfrm>
                </p:grpSpPr>
                <p:sp>
                  <p:nvSpPr>
                    <p:cNvPr id="13358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3" y="346"/>
                      <a:ext cx="225" cy="1147"/>
                    </a:xfrm>
                    <a:prstGeom prst="rect">
                      <a:avLst/>
                    </a:prstGeom>
                    <a:solidFill>
                      <a:srgbClr val="CCCCCC"/>
                    </a:solidFill>
                    <a:ln w="936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59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346"/>
                      <a:ext cx="110" cy="28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36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60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1210"/>
                      <a:ext cx="110" cy="283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36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</p:grpSp>
              <p:sp>
                <p:nvSpPr>
                  <p:cNvPr id="13361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9" y="1493"/>
                    <a:ext cx="0" cy="279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pic>
              <p:nvPicPr>
                <p:cNvPr id="13362" name="Picture 5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4" y="1780"/>
                  <a:ext cx="294" cy="3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3363" name="Line 51"/>
              <p:cNvSpPr>
                <a:spLocks noChangeShapeType="1"/>
              </p:cNvSpPr>
              <p:nvPr/>
            </p:nvSpPr>
            <p:spPr bwMode="auto">
              <a:xfrm flipH="1">
                <a:off x="4518" y="519"/>
                <a:ext cx="239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64" name="Line 52"/>
              <p:cNvSpPr>
                <a:spLocks noChangeShapeType="1"/>
              </p:cNvSpPr>
              <p:nvPr/>
            </p:nvSpPr>
            <p:spPr bwMode="auto">
              <a:xfrm flipH="1">
                <a:off x="4518" y="1383"/>
                <a:ext cx="239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3365" name="Text Box 53"/>
            <p:cNvSpPr txBox="1">
              <a:spLocks noChangeArrowheads="1"/>
            </p:cNvSpPr>
            <p:nvPr/>
          </p:nvSpPr>
          <p:spPr bwMode="auto">
            <a:xfrm>
              <a:off x="3959" y="1671"/>
              <a:ext cx="7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SPARQL Server</a:t>
              </a:r>
            </a:p>
          </p:txBody>
        </p:sp>
        <p:sp>
          <p:nvSpPr>
            <p:cNvPr id="13366" name="Text Box 54"/>
            <p:cNvSpPr txBox="1">
              <a:spLocks noChangeArrowheads="1"/>
            </p:cNvSpPr>
            <p:nvPr/>
          </p:nvSpPr>
          <p:spPr bwMode="auto">
            <a:xfrm>
              <a:off x="4078" y="2170"/>
              <a:ext cx="527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 Sharp" charset="0"/>
                  <a:cs typeface="WenQuanYi Zen Hei Sharp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000"/>
                <a:t>NRCAN</a:t>
              </a:r>
            </a:p>
          </p:txBody>
        </p:sp>
      </p:grp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4662488" y="146367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ASA</a:t>
            </a:r>
          </a:p>
        </p:txBody>
      </p:sp>
      <p:sp>
        <p:nvSpPr>
          <p:cNvPr id="13368" name="AutoShape 56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89074"/>
              <a:gd name="adj2" fmla="val -137236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It interpolates the water quality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and stream flow measurements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 the period specified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by the request</a:t>
            </a:r>
          </a:p>
        </p:txBody>
      </p:sp>
      <p:sp>
        <p:nvSpPr>
          <p:cNvPr id="13369" name="AutoShape 57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89074"/>
              <a:gd name="adj2" fmla="val -137236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Calculates nutrient flux from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interpolated measurements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and numerically integrates the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results to determine the total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load over the period of interest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 each tributary</a:t>
            </a:r>
          </a:p>
        </p:txBody>
      </p:sp>
      <p:sp>
        <p:nvSpPr>
          <p:cNvPr id="13370" name="Freeform 58"/>
          <p:cNvSpPr>
            <a:spLocks/>
          </p:cNvSpPr>
          <p:nvPr/>
        </p:nvSpPr>
        <p:spPr bwMode="auto">
          <a:xfrm>
            <a:off x="2119313" y="3379788"/>
            <a:ext cx="1487487" cy="1587"/>
          </a:xfrm>
          <a:custGeom>
            <a:avLst/>
            <a:gdLst>
              <a:gd name="T0" fmla="*/ 0 w 4133"/>
              <a:gd name="T1" fmla="*/ 0 h 6"/>
              <a:gd name="T2" fmla="*/ 4132 w 4133"/>
              <a:gd name="T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33" h="6">
                <a:moveTo>
                  <a:pt x="0" y="0"/>
                </a:moveTo>
                <a:lnTo>
                  <a:pt x="4132" y="5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63745"/>
              <a:gd name="adj2" fmla="val -142931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It sums all of the tributaries'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contributions for the total load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on the lake (converting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units between standard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and SI where appropriate)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... and presents the results to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WQA</a:t>
            </a:r>
          </a:p>
        </p:txBody>
      </p:sp>
      <p:sp>
        <p:nvSpPr>
          <p:cNvPr id="13372" name="AutoShape 60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35991"/>
              <a:gd name="adj2" fmla="val -124079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WQA initiates the nutrient load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calculation web client and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provides these inputs: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3373" name="AutoShape 61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35991"/>
              <a:gd name="adj2" fmla="val -124079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WQA initiates the nutrient load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calculation web client and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provides these inputs: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 a Great Lake of interest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3374" name="AutoShape 62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35991"/>
              <a:gd name="adj2" fmla="val -124079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WQA initiates the nutrient load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calculation web client and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provides these inputs: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 a Great Lake of interest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 the name of an analyte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3375" name="AutoShape 63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35991"/>
              <a:gd name="adj2" fmla="val -124079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 WQA initiates the nutrient load 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calculation web client and 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provides these inputs: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 a Great Lake of interest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 the name of an analyte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 a time period of interest</a:t>
            </a:r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>
            <a:off x="3200400" y="4992688"/>
            <a:ext cx="3108325" cy="1736725"/>
          </a:xfrm>
          <a:prstGeom prst="wedgeRoundRectCallout">
            <a:avLst>
              <a:gd name="adj1" fmla="val -63491"/>
              <a:gd name="adj2" fmla="val -143343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2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The web client invokes the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nutrient load calculation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WPS to run the model.</a:t>
            </a: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1316038" y="1462088"/>
            <a:ext cx="8429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000"/>
              <a:t>EC/NRCan</a:t>
            </a:r>
          </a:p>
        </p:txBody>
      </p:sp>
      <p:grpSp>
        <p:nvGrpSpPr>
          <p:cNvPr id="13378" name="Group 66"/>
          <p:cNvGrpSpPr>
            <a:grpSpLocks/>
          </p:cNvGrpSpPr>
          <p:nvPr/>
        </p:nvGrpSpPr>
        <p:grpSpPr bwMode="auto">
          <a:xfrm>
            <a:off x="6765925" y="4022725"/>
            <a:ext cx="2284413" cy="2649538"/>
            <a:chOff x="4262" y="2534"/>
            <a:chExt cx="1439" cy="1669"/>
          </a:xfrm>
        </p:grpSpPr>
        <p:sp>
          <p:nvSpPr>
            <p:cNvPr id="13379" name="AutoShape 67"/>
            <p:cNvSpPr>
              <a:spLocks noChangeArrowheads="1"/>
            </p:cNvSpPr>
            <p:nvPr/>
          </p:nvSpPr>
          <p:spPr bwMode="auto">
            <a:xfrm>
              <a:off x="4262" y="2534"/>
              <a:ext cx="1439" cy="1669"/>
            </a:xfrm>
            <a:prstGeom prst="wedgeRoundRectCallout">
              <a:avLst>
                <a:gd name="adj1" fmla="val -69130"/>
                <a:gd name="adj2" fmla="val 21069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3380" name="Picture 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2637"/>
              <a:ext cx="1198" cy="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81" name="Group 69"/>
          <p:cNvGrpSpPr>
            <a:grpSpLocks/>
          </p:cNvGrpSpPr>
          <p:nvPr/>
        </p:nvGrpSpPr>
        <p:grpSpPr bwMode="auto">
          <a:xfrm>
            <a:off x="6765925" y="4022725"/>
            <a:ext cx="2284413" cy="2649538"/>
            <a:chOff x="4262" y="2534"/>
            <a:chExt cx="1439" cy="1669"/>
          </a:xfrm>
        </p:grpSpPr>
        <p:sp>
          <p:nvSpPr>
            <p:cNvPr id="13382" name="AutoShape 70"/>
            <p:cNvSpPr>
              <a:spLocks noChangeArrowheads="1"/>
            </p:cNvSpPr>
            <p:nvPr/>
          </p:nvSpPr>
          <p:spPr bwMode="auto">
            <a:xfrm>
              <a:off x="4262" y="2534"/>
              <a:ext cx="1439" cy="1669"/>
            </a:xfrm>
            <a:prstGeom prst="wedgeRoundRectCallout">
              <a:avLst>
                <a:gd name="adj1" fmla="val -68514"/>
                <a:gd name="adj2" fmla="val 20815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3383" name="Picture 7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2650"/>
              <a:ext cx="1198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84" name="Group 72"/>
          <p:cNvGrpSpPr>
            <a:grpSpLocks/>
          </p:cNvGrpSpPr>
          <p:nvPr/>
        </p:nvGrpSpPr>
        <p:grpSpPr bwMode="auto">
          <a:xfrm>
            <a:off x="6765925" y="4022725"/>
            <a:ext cx="2284413" cy="2649538"/>
            <a:chOff x="4262" y="2534"/>
            <a:chExt cx="1439" cy="1669"/>
          </a:xfrm>
        </p:grpSpPr>
        <p:sp>
          <p:nvSpPr>
            <p:cNvPr id="13385" name="AutoShape 73"/>
            <p:cNvSpPr>
              <a:spLocks noChangeArrowheads="1"/>
            </p:cNvSpPr>
            <p:nvPr/>
          </p:nvSpPr>
          <p:spPr bwMode="auto">
            <a:xfrm>
              <a:off x="4262" y="2534"/>
              <a:ext cx="1439" cy="1669"/>
            </a:xfrm>
            <a:prstGeom prst="wedgeRoundRectCallout">
              <a:avLst>
                <a:gd name="adj1" fmla="val -69130"/>
                <a:gd name="adj2" fmla="val 21069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3386" name="Picture 7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2637"/>
              <a:ext cx="1198" cy="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6765925" y="4022725"/>
            <a:ext cx="2284413" cy="2649538"/>
            <a:chOff x="4262" y="2534"/>
            <a:chExt cx="1439" cy="1669"/>
          </a:xfrm>
        </p:grpSpPr>
        <p:sp>
          <p:nvSpPr>
            <p:cNvPr id="13388" name="AutoShape 76"/>
            <p:cNvSpPr>
              <a:spLocks noChangeArrowheads="1"/>
            </p:cNvSpPr>
            <p:nvPr/>
          </p:nvSpPr>
          <p:spPr bwMode="auto">
            <a:xfrm>
              <a:off x="4262" y="2534"/>
              <a:ext cx="1439" cy="1669"/>
            </a:xfrm>
            <a:prstGeom prst="wedgeRoundRectCallout">
              <a:avLst>
                <a:gd name="adj1" fmla="val -69130"/>
                <a:gd name="adj2" fmla="val 21069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3389" name="Picture 7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2637"/>
              <a:ext cx="1198" cy="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90" name="Group 78"/>
          <p:cNvGrpSpPr>
            <a:grpSpLocks/>
          </p:cNvGrpSpPr>
          <p:nvPr/>
        </p:nvGrpSpPr>
        <p:grpSpPr bwMode="auto">
          <a:xfrm>
            <a:off x="6765925" y="4022725"/>
            <a:ext cx="2284413" cy="2649538"/>
            <a:chOff x="4262" y="2534"/>
            <a:chExt cx="1439" cy="1669"/>
          </a:xfrm>
        </p:grpSpPr>
        <p:sp>
          <p:nvSpPr>
            <p:cNvPr id="13391" name="AutoShape 79"/>
            <p:cNvSpPr>
              <a:spLocks noChangeArrowheads="1"/>
            </p:cNvSpPr>
            <p:nvPr/>
          </p:nvSpPr>
          <p:spPr bwMode="auto">
            <a:xfrm>
              <a:off x="4262" y="2534"/>
              <a:ext cx="1439" cy="1669"/>
            </a:xfrm>
            <a:prstGeom prst="wedgeRoundRectCallout">
              <a:avLst>
                <a:gd name="adj1" fmla="val -69130"/>
                <a:gd name="adj2" fmla="val 21069"/>
                <a:gd name="adj3" fmla="val 16667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13392" name="Picture 8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2641"/>
              <a:ext cx="1198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508304"/>
      </p:ext>
    </p:extLst>
  </p:cSld>
  <p:clrMapOvr>
    <a:masterClrMapping/>
  </p:clrMapOvr>
  <p:transition spd="med" advTm="41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3" grpId="1" animBg="1"/>
      <p:bldP spid="13314" grpId="0" animBg="1"/>
      <p:bldP spid="13314" grpId="1" animBg="1"/>
      <p:bldP spid="13315" grpId="0" animBg="1"/>
      <p:bldP spid="13315" grpId="1" animBg="1"/>
      <p:bldP spid="13316" grpId="0" animBg="1"/>
      <p:bldP spid="13316" grpId="1" animBg="1"/>
      <p:bldP spid="13317" grpId="0" animBg="1"/>
      <p:bldP spid="13317" grpId="1" animBg="1"/>
      <p:bldP spid="13332" grpId="0" animBg="1"/>
      <p:bldP spid="13332" grpId="1" animBg="1"/>
      <p:bldP spid="13334" grpId="0" animBg="1"/>
      <p:bldP spid="13334" grpId="1" animBg="1"/>
      <p:bldP spid="13335" grpId="0" animBg="1"/>
      <p:bldP spid="13335" grpId="1" animBg="1"/>
      <p:bldP spid="13336" grpId="0" animBg="1"/>
      <p:bldP spid="13336" grpId="1" animBg="1"/>
      <p:bldP spid="13339" grpId="0" animBg="1"/>
      <p:bldP spid="13339" grpId="1" animBg="1"/>
      <p:bldP spid="133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 AND COMPONENT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Vretanos</a:t>
            </a:r>
            <a:r>
              <a:rPr lang="en-US" dirty="0"/>
              <a:t> </a:t>
            </a:r>
            <a:r>
              <a:rPr lang="en-US" dirty="0" smtClean="0"/>
              <a:t> (CHISP-1 Initiative Architect) (</a:t>
            </a:r>
            <a:r>
              <a:rPr lang="en-US" dirty="0" err="1" smtClean="0"/>
              <a:t>CubeWerx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Alex Joseph </a:t>
            </a:r>
            <a:r>
              <a:rPr lang="en-US" dirty="0" smtClean="0"/>
              <a:t>(</a:t>
            </a:r>
            <a:r>
              <a:rPr lang="en-US" dirty="0" err="1"/>
              <a:t>Explorus</a:t>
            </a:r>
            <a:r>
              <a:rPr lang="en-US" dirty="0"/>
              <a:t> Data Solutions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Chen-Yu </a:t>
            </a:r>
            <a:r>
              <a:rPr lang="en-US" dirty="0" err="1"/>
              <a:t>Hao</a:t>
            </a:r>
            <a:r>
              <a:rPr lang="en-US" dirty="0"/>
              <a:t> (“How”) (Geographic Information Systems Research Center, </a:t>
            </a:r>
            <a:r>
              <a:rPr lang="en-US" dirty="0" err="1"/>
              <a:t>Feng</a:t>
            </a:r>
            <a:r>
              <a:rPr lang="en-US" dirty="0"/>
              <a:t> Chia University (GIS.FCU)</a:t>
            </a:r>
          </a:p>
          <a:p>
            <a:r>
              <a:rPr lang="en-US" dirty="0" smtClean="0"/>
              <a:t>Alex Crosby (Applied Science Associates)</a:t>
            </a:r>
          </a:p>
        </p:txBody>
      </p:sp>
    </p:spTree>
    <p:extLst>
      <p:ext uri="{BB962C8B-B14F-4D97-AF65-F5344CB8AC3E}">
        <p14:creationId xmlns:p14="http://schemas.microsoft.com/office/powerpoint/2010/main" val="32599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30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Arial" charset="0"/>
              </a:rPr>
              <a:t>Demo: Upstream Monitoring </a:t>
            </a:r>
            <a:r>
              <a:rPr lang="en-US" dirty="0">
                <a:ea typeface="ＭＳ Ｐゴシック" pitchFamily="-112" charset="-128"/>
                <a:cs typeface="Arial" charset="0"/>
              </a:rPr>
              <a:t>and </a:t>
            </a:r>
            <a:r>
              <a:rPr lang="en-US" dirty="0" smtClean="0">
                <a:ea typeface="ＭＳ Ｐゴシック" pitchFamily="-112" charset="-128"/>
                <a:cs typeface="Arial" charset="0"/>
              </a:rPr>
              <a:t>Flood Event </a:t>
            </a:r>
            <a:endParaRPr lang="en-US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1600200" y="3505200"/>
            <a:ext cx="2438401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Alex Joseph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Executive </a:t>
            </a:r>
            <a:r>
              <a:rPr lang="en-US" sz="2000" dirty="0" smtClean="0">
                <a:solidFill>
                  <a:schemeClr val="tx1"/>
                </a:solidFill>
              </a:rPr>
              <a:t>Director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Explorus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Data Solutions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800601" y="3505200"/>
            <a:ext cx="259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</a:rPr>
              <a:t>ChenYu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Hao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</a:rPr>
              <a:t>How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Project Manager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FengChia</a:t>
            </a:r>
            <a:r>
              <a:rPr lang="en-US" sz="2000" dirty="0" smtClean="0">
                <a:solidFill>
                  <a:schemeClr val="tx1"/>
                </a:solidFill>
              </a:rPr>
              <a:t> University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81187"/>
            <a:ext cx="1143981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2800" dirty="0" smtClean="0"/>
          </a:p>
          <a:p>
            <a:pPr algn="ctr">
              <a:buNone/>
            </a:pPr>
            <a:r>
              <a:rPr lang="en-CA" sz="2800" dirty="0" smtClean="0"/>
              <a:t>open data and app solutions</a:t>
            </a:r>
            <a:br>
              <a:rPr lang="en-CA" sz="2800" dirty="0" smtClean="0"/>
            </a:br>
            <a:r>
              <a:rPr lang="en-CA" sz="2800" dirty="0" smtClean="0"/>
              <a:t>focused on water and environment</a:t>
            </a:r>
          </a:p>
          <a:p>
            <a:pPr algn="ctr">
              <a:buNone/>
            </a:pPr>
            <a:r>
              <a:rPr lang="en-CA" sz="2800" dirty="0" smtClean="0">
                <a:hlinkClick r:id="rId3"/>
              </a:rPr>
              <a:t>http://www.explorus.org</a:t>
            </a:r>
            <a:endParaRPr lang="en-CA" sz="2800" dirty="0" smtClean="0"/>
          </a:p>
          <a:p>
            <a:pPr algn="ctr">
              <a:buNone/>
            </a:pPr>
            <a:endParaRPr lang="en-CA" sz="2800" dirty="0" smtClean="0"/>
          </a:p>
          <a:p>
            <a:pPr algn="ctr">
              <a:buNone/>
            </a:pPr>
            <a:r>
              <a:rPr lang="en-CA" sz="2800" dirty="0" smtClean="0"/>
              <a:t>We help government, industry, and NGOs </a:t>
            </a:r>
            <a:br>
              <a:rPr lang="en-CA" sz="2800" dirty="0" smtClean="0"/>
            </a:br>
            <a:r>
              <a:rPr lang="en-CA" sz="2800" b="1" dirty="0" smtClean="0"/>
              <a:t>reduce time, cost and resources </a:t>
            </a:r>
          </a:p>
          <a:p>
            <a:pPr algn="ctr">
              <a:buNone/>
            </a:pPr>
            <a:r>
              <a:rPr lang="en-CA" sz="2800" dirty="0" smtClean="0"/>
              <a:t>to access and utilize water and environmental data.</a:t>
            </a:r>
          </a:p>
          <a:p>
            <a:pPr>
              <a:buNone/>
            </a:pPr>
            <a:endParaRPr lang="en-CA" sz="2000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7170" name="Picture 2" descr="http://explorus.org/wp-content/uploads/2012/02/Explorus-Logo-FINAL-e1328761731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23925"/>
            <a:ext cx="4918364" cy="676275"/>
          </a:xfrm>
          <a:prstGeom prst="rect">
            <a:avLst/>
          </a:prstGeom>
          <a:noFill/>
        </p:spPr>
      </p:pic>
      <p:pic>
        <p:nvPicPr>
          <p:cNvPr id="6" name="Picture 5" descr="77a.jpg"/>
          <p:cNvPicPr>
            <a:picLocks noChangeAspect="1"/>
          </p:cNvPicPr>
          <p:nvPr/>
        </p:nvPicPr>
        <p:blipFill>
          <a:blip r:embed="rId5" cstate="print"/>
          <a:srcRect l="18898" r="9449"/>
          <a:stretch>
            <a:fillRect/>
          </a:stretch>
        </p:blipFill>
        <p:spPr>
          <a:xfrm>
            <a:off x="8077200" y="0"/>
            <a:ext cx="10919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2052" name="Picture 4" descr="http://www.fas.harvard.edu/~eps5/lectures_2010_F/20101026_weathermap.gif"/>
          <p:cNvPicPr>
            <a:picLocks noChangeAspect="1" noChangeArrowheads="1"/>
          </p:cNvPicPr>
          <p:nvPr/>
        </p:nvPicPr>
        <p:blipFill>
          <a:blip r:embed="rId3" cstate="print"/>
          <a:srcRect t="8120" b="5906"/>
          <a:stretch>
            <a:fillRect/>
          </a:stretch>
        </p:blipFill>
        <p:spPr bwMode="auto">
          <a:xfrm>
            <a:off x="1981200" y="682851"/>
            <a:ext cx="5410200" cy="4651149"/>
          </a:xfrm>
          <a:prstGeom prst="rect">
            <a:avLst/>
          </a:prstGeom>
          <a:noFill/>
        </p:spPr>
      </p:pic>
      <p:pic>
        <p:nvPicPr>
          <p:cNvPr id="7" name="Picture 6" descr="77a.jpg"/>
          <p:cNvPicPr>
            <a:picLocks noChangeAspect="1"/>
          </p:cNvPicPr>
          <p:nvPr/>
        </p:nvPicPr>
        <p:blipFill>
          <a:blip r:embed="rId4" cstate="print"/>
          <a:srcRect l="18898" r="9449"/>
          <a:stretch>
            <a:fillRect/>
          </a:stretch>
        </p:blipFill>
        <p:spPr>
          <a:xfrm>
            <a:off x="8077200" y="0"/>
            <a:ext cx="10919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73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endParaRPr lang="en-CA" sz="1800" dirty="0" smtClean="0"/>
          </a:p>
          <a:p>
            <a:pPr marL="342900" lvl="1" indent="-342900" algn="ctr">
              <a:buNone/>
            </a:pPr>
            <a:r>
              <a:rPr lang="en-CA" sz="1800" dirty="0" smtClean="0"/>
              <a:t>In the flood of 2011, Manitoba suffered </a:t>
            </a:r>
            <a:r>
              <a:rPr lang="en-CA" sz="1800" b="1" dirty="0" smtClean="0"/>
              <a:t>$1B flood damages</a:t>
            </a:r>
            <a:r>
              <a:rPr lang="en-CA" sz="1800" dirty="0" smtClean="0"/>
              <a:t>, </a:t>
            </a:r>
            <a:br>
              <a:rPr lang="en-CA" sz="1800" dirty="0" smtClean="0"/>
            </a:br>
            <a:r>
              <a:rPr lang="en-CA" sz="1800" dirty="0" smtClean="0"/>
              <a:t>North Dakota and Saskatchewan +$1B</a:t>
            </a:r>
          </a:p>
          <a:p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85800"/>
            <a:ext cx="5791200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77a.jpg"/>
          <p:cNvPicPr>
            <a:picLocks noChangeAspect="1"/>
          </p:cNvPicPr>
          <p:nvPr/>
        </p:nvPicPr>
        <p:blipFill>
          <a:blip r:embed="rId4" cstate="print"/>
          <a:srcRect l="18898" r="9449"/>
          <a:stretch>
            <a:fillRect/>
          </a:stretch>
        </p:blipFill>
        <p:spPr>
          <a:xfrm>
            <a:off x="8077200" y="0"/>
            <a:ext cx="10919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502" t="14341" r="28086" b="3983"/>
          <a:stretch>
            <a:fillRect/>
          </a:stretch>
        </p:blipFill>
        <p:spPr>
          <a:xfrm>
            <a:off x="2455445" y="2819400"/>
            <a:ext cx="4554955" cy="3279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533400"/>
          <a:ext cx="62484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Before OGC</a:t>
                      </a:r>
                      <a:r>
                        <a:rPr lang="en-CA" sz="2000" baseline="0" dirty="0" smtClean="0"/>
                        <a:t> CHISP-1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After</a:t>
                      </a:r>
                      <a:r>
                        <a:rPr lang="en-CA" sz="2000" baseline="0" dirty="0" smtClean="0"/>
                        <a:t> OGC CHISP-1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Local,</a:t>
                      </a:r>
                      <a:r>
                        <a:rPr lang="en-CA" sz="1800" baseline="0" dirty="0" smtClean="0"/>
                        <a:t> phone, fax, email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Web-based</a:t>
                      </a:r>
                      <a:endParaRPr lang="en-CA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Single station</a:t>
                      </a:r>
                    </a:p>
                    <a:p>
                      <a:pPr algn="ctr"/>
                      <a:r>
                        <a:rPr lang="en-CA" sz="1800" dirty="0" smtClean="0"/>
                        <a:t>Individual networks</a:t>
                      </a:r>
                    </a:p>
                    <a:p>
                      <a:pPr algn="ctr"/>
                      <a:r>
                        <a:rPr lang="en-CA" sz="1800" dirty="0" smtClean="0"/>
                        <a:t>Individual jurisdictions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Multiple stations</a:t>
                      </a:r>
                    </a:p>
                    <a:p>
                      <a:pPr algn="ctr"/>
                      <a:r>
                        <a:rPr lang="en-CA" sz="1800" dirty="0" smtClean="0"/>
                        <a:t>Multiple networks</a:t>
                      </a:r>
                    </a:p>
                    <a:p>
                      <a:pPr algn="ctr"/>
                      <a:r>
                        <a:rPr lang="en-CA" sz="1800" dirty="0" smtClean="0"/>
                        <a:t>Multiple jurisdictions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Subscribe</a:t>
                      </a:r>
                      <a:r>
                        <a:rPr lang="en-CA" sz="1800" baseline="0" dirty="0" smtClean="0"/>
                        <a:t> to individual gauges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All upstream</a:t>
                      </a:r>
                      <a:r>
                        <a:rPr lang="en-CA" sz="1800" baseline="0" dirty="0" smtClean="0"/>
                        <a:t> </a:t>
                      </a:r>
                      <a:r>
                        <a:rPr lang="en-CA" sz="1800" dirty="0" smtClean="0"/>
                        <a:t>alerts</a:t>
                      </a:r>
                      <a:endParaRPr lang="en-CA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77a.jpg"/>
          <p:cNvPicPr>
            <a:picLocks noChangeAspect="1"/>
          </p:cNvPicPr>
          <p:nvPr/>
        </p:nvPicPr>
        <p:blipFill>
          <a:blip r:embed="rId4" cstate="print"/>
          <a:srcRect l="18898" r="9449"/>
          <a:stretch>
            <a:fillRect/>
          </a:stretch>
        </p:blipFill>
        <p:spPr>
          <a:xfrm>
            <a:off x="8077200" y="0"/>
            <a:ext cx="10919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CA" dirty="0" smtClean="0"/>
          </a:p>
          <a:p>
            <a:pPr algn="ctr">
              <a:buNone/>
            </a:pPr>
            <a:r>
              <a:rPr lang="en-CA" b="1" dirty="0" smtClean="0"/>
              <a:t>First time </a:t>
            </a:r>
            <a:r>
              <a:rPr lang="en-CA" dirty="0" smtClean="0"/>
              <a:t>an EM Analyst (or anyone) can view trans-boundary upstream hydrometric (+ groundwater) data via web in real-time...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...monitor all available upstream stations and be alerted in case of flood and/or drought.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020" y="2362200"/>
            <a:ext cx="4307180" cy="244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77a.jpg"/>
          <p:cNvPicPr>
            <a:picLocks noChangeAspect="1"/>
          </p:cNvPicPr>
          <p:nvPr/>
        </p:nvPicPr>
        <p:blipFill>
          <a:blip r:embed="rId4" cstate="print"/>
          <a:srcRect l="18898" r="9449"/>
          <a:stretch>
            <a:fillRect/>
          </a:stretch>
        </p:blipFill>
        <p:spPr>
          <a:xfrm>
            <a:off x="8077200" y="0"/>
            <a:ext cx="10919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This is the </a:t>
            </a:r>
            <a:r>
              <a:rPr lang="en-CA" b="1" dirty="0" smtClean="0"/>
              <a:t>first iteration </a:t>
            </a:r>
            <a:r>
              <a:rPr lang="en-CA" dirty="0" smtClean="0"/>
              <a:t>of a upstream monitoring/flood alert solution...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What variables to use when setting alert?</a:t>
            </a:r>
          </a:p>
          <a:p>
            <a:pPr lvl="1"/>
            <a:r>
              <a:rPr lang="en-CA" dirty="0" smtClean="0"/>
              <a:t>Why subscription approval so slow? </a:t>
            </a:r>
          </a:p>
          <a:p>
            <a:pPr lvl="1"/>
            <a:r>
              <a:rPr lang="en-CA" dirty="0" smtClean="0"/>
              <a:t>Why selecting stream segments difficult?</a:t>
            </a:r>
          </a:p>
          <a:p>
            <a:pPr lvl="1"/>
            <a:endParaRPr lang="en-CA" dirty="0" smtClean="0"/>
          </a:p>
          <a:p>
            <a:pPr lvl="1">
              <a:buNone/>
            </a:pPr>
            <a:r>
              <a:rPr lang="en-CA" sz="2400" dirty="0" smtClean="0"/>
              <a:t>...next iterations of the solution would fix/add these features.</a:t>
            </a:r>
          </a:p>
        </p:txBody>
      </p:sp>
      <p:pic>
        <p:nvPicPr>
          <p:cNvPr id="5" name="Picture 4" descr="77a.jpg"/>
          <p:cNvPicPr>
            <a:picLocks noChangeAspect="1"/>
          </p:cNvPicPr>
          <p:nvPr/>
        </p:nvPicPr>
        <p:blipFill>
          <a:blip r:embed="rId3" cstate="print"/>
          <a:srcRect l="18898" r="9449"/>
          <a:stretch>
            <a:fillRect/>
          </a:stretch>
        </p:blipFill>
        <p:spPr>
          <a:xfrm>
            <a:off x="8077200" y="0"/>
            <a:ext cx="10919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3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77236351"/>
              </p:ext>
            </p:extLst>
          </p:nvPr>
        </p:nvGraphicFramePr>
        <p:xfrm>
          <a:off x="308290" y="492086"/>
          <a:ext cx="5522937" cy="551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330390" cy="21577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6629400" y="400615"/>
            <a:ext cx="2601678" cy="2776079"/>
            <a:chOff x="6492762" y="3078847"/>
            <a:chExt cx="2736304" cy="3089690"/>
          </a:xfrm>
        </p:grpSpPr>
        <p:pic>
          <p:nvPicPr>
            <p:cNvPr id="8" name="Picture 2" descr="D:\◆公關&amp;網站事務\I2C 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762" y="3078847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7035663" y="5706872"/>
              <a:ext cx="1589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dobe Garamond Pro Bold" pitchFamily="18" charset="0"/>
                </a:rPr>
                <a:t>I</a:t>
              </a:r>
              <a:r>
                <a:rPr lang="en-US" altLang="zh-TW" sz="24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dobe Garamond Pro Bold" pitchFamily="18" charset="0"/>
                </a:rPr>
                <a:t>2</a:t>
              </a:r>
              <a:r>
                <a:rPr lang="en-US" altLang="zh-TW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dobe Garamond Pro Bold" pitchFamily="18" charset="0"/>
                </a:rPr>
                <a:t>C+S</a:t>
              </a:r>
              <a:endParaRPr lang="zh-TW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aramond Pro Bold" pitchFamily="18" charset="0"/>
              </a:endParaRPr>
            </a:p>
          </p:txBody>
        </p:sp>
      </p:grpSp>
      <p:grpSp>
        <p:nvGrpSpPr>
          <p:cNvPr id="23" name="群組 9"/>
          <p:cNvGrpSpPr>
            <a:grpSpLocks/>
          </p:cNvGrpSpPr>
          <p:nvPr/>
        </p:nvGrpSpPr>
        <p:grpSpPr bwMode="auto">
          <a:xfrm>
            <a:off x="5160315" y="3015714"/>
            <a:ext cx="2740949" cy="815975"/>
            <a:chOff x="0" y="5853945"/>
            <a:chExt cx="2740911" cy="815415"/>
          </a:xfrm>
        </p:grpSpPr>
        <p:pic>
          <p:nvPicPr>
            <p:cNvPr id="24" name="Picture 4" descr="D:\B-GIS 中心類\[中心證書]中心LOGO證書影像\CMMI &amp; ISO LOGO\UKAS_2008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853945"/>
              <a:ext cx="576064" cy="8154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5" descr="D:\B-GIS 中心類\[中心證書]中心LOGO證書影像\CMMI &amp; ISO LOGO\OGC_Principal_Member_2DR.tif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617" y="6050603"/>
              <a:ext cx="761490" cy="561348"/>
            </a:xfrm>
            <a:prstGeom prst="roundRect">
              <a:avLst>
                <a:gd name="adj" fmla="val 1959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1397273" y="6181064"/>
              <a:ext cx="13436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新細明體" pitchFamily="18" charset="-120"/>
                </a:rPr>
                <a:t>OGC Compliance</a:t>
              </a:r>
            </a:p>
            <a:p>
              <a:pPr>
                <a:defRPr/>
              </a:pPr>
              <a:r>
                <a:rPr lang="en-US" altLang="zh-TW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新細明體" pitchFamily="18" charset="-120"/>
                </a:rPr>
                <a:t>Testing Center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1023937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90" y="4038600"/>
            <a:ext cx="2187826" cy="157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3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ea typeface="ＭＳ Ｐゴシック" pitchFamily="34" charset="-128"/>
              </a:rPr>
              <a:t>Take advantage of all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nstitution" pitchFamily="2" charset="0"/>
                <a:ea typeface="ＭＳ Ｐゴシック" pitchFamily="34" charset="-128"/>
              </a:rPr>
              <a:t>Directions Magazine </a:t>
            </a:r>
            <a:r>
              <a:rPr lang="en-US" dirty="0" smtClean="0">
                <a:effectLst/>
                <a:ea typeface="ＭＳ Ｐゴシック" pitchFamily="34" charset="-128"/>
              </a:rPr>
              <a:t>has to offer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3829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25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1 back end service 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Harvester</a:t>
            </a:r>
          </a:p>
          <a:p>
            <a:r>
              <a:rPr lang="en-US" altLang="zh-TW" dirty="0" smtClean="0"/>
              <a:t>Event Notification</a:t>
            </a:r>
          </a:p>
          <a:p>
            <a:r>
              <a:rPr lang="en-US" altLang="zh-TW" dirty="0" smtClean="0"/>
              <a:t>CAP alert</a:t>
            </a:r>
            <a:endParaRPr lang="zh-TW" altLang="en-US" dirty="0"/>
          </a:p>
        </p:txBody>
      </p:sp>
      <p:pic>
        <p:nvPicPr>
          <p:cNvPr id="1026" name="Picture 2" descr="C:\Users\how\AppData\Local\Temp\SNAGHTML65f3b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67543"/>
            <a:ext cx="4066586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19" y="0"/>
            <a:ext cx="1143981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3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Components Details of GIS.FCU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SOS 2.0 </a:t>
            </a:r>
            <a:r>
              <a:rPr lang="en-US" altLang="zh-TW" dirty="0" err="1" smtClean="0"/>
              <a:t>GetDataAvalibility</a:t>
            </a:r>
            <a:endParaRPr lang="en-US" altLang="zh-TW" dirty="0" smtClean="0"/>
          </a:p>
          <a:p>
            <a:r>
              <a:rPr lang="en-US" altLang="zh-TW" dirty="0" smtClean="0"/>
              <a:t>Harvester</a:t>
            </a:r>
          </a:p>
          <a:p>
            <a:pPr lvl="1"/>
            <a:r>
              <a:rPr lang="en-US" altLang="zh-TW" dirty="0" smtClean="0"/>
              <a:t>Get last value from all SOS</a:t>
            </a:r>
          </a:p>
          <a:p>
            <a:pPr lvl="1"/>
            <a:r>
              <a:rPr lang="en-US" altLang="zh-TW" dirty="0" smtClean="0"/>
              <a:t>Lase value changed or not</a:t>
            </a:r>
          </a:p>
          <a:p>
            <a:r>
              <a:rPr lang="en-US" altLang="zh-TW" dirty="0" smtClean="0"/>
              <a:t> Event Notification</a:t>
            </a:r>
          </a:p>
          <a:p>
            <a:pPr lvl="1"/>
            <a:r>
              <a:rPr lang="en-US" altLang="zh-TW" dirty="0" smtClean="0"/>
              <a:t>Broker </a:t>
            </a:r>
          </a:p>
          <a:p>
            <a:pPr lvl="1"/>
            <a:r>
              <a:rPr lang="en-US" altLang="zh-TW" dirty="0" smtClean="0"/>
              <a:t>WNS(Email, RSS, ATOM)</a:t>
            </a:r>
          </a:p>
          <a:p>
            <a:pPr lvl="1"/>
            <a:r>
              <a:rPr lang="en-US" altLang="zh-TW" dirty="0" smtClean="0"/>
              <a:t>CAP Alert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19" y="0"/>
            <a:ext cx="1143981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0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zh-TW" dirty="0" err="1" smtClean="0"/>
              <a:t>GetDataAvailability</a:t>
            </a:r>
            <a:r>
              <a:rPr lang="en-US" altLang="zh-TW" dirty="0" smtClean="0"/>
              <a:t>( Improved the 52North SOS)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5800" y="1295400"/>
            <a:ext cx="2971800" cy="152399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GDA Request</a:t>
            </a:r>
          </a:p>
          <a:p>
            <a:pPr lvl="1"/>
            <a:r>
              <a:rPr lang="en-US" altLang="zh-TW" dirty="0" err="1" smtClean="0"/>
              <a:t>ObservedProperty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FeatureOfInterest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Procedure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3009900" y="6553200"/>
            <a:ext cx="3276600" cy="152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2013 Open Geospatial Consortium</a:t>
            </a:r>
            <a:endParaRPr lang="en-US" dirty="0"/>
          </a:p>
        </p:txBody>
      </p:sp>
      <p:sp>
        <p:nvSpPr>
          <p:cNvPr id="7" name="內容版面配置區 5"/>
          <p:cNvSpPr txBox="1">
            <a:spLocks/>
          </p:cNvSpPr>
          <p:nvPr/>
        </p:nvSpPr>
        <p:spPr bwMode="auto">
          <a:xfrm>
            <a:off x="685800" y="3733800"/>
            <a:ext cx="336042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altLang="zh-TW" b="0" kern="0" dirty="0" err="1" smtClean="0"/>
              <a:t>GDA</a:t>
            </a:r>
            <a:r>
              <a:rPr lang="en-US" altLang="zh-TW" b="0" kern="0" dirty="0" smtClean="0"/>
              <a:t> Response</a:t>
            </a:r>
          </a:p>
          <a:p>
            <a:pPr lvl="1"/>
            <a:r>
              <a:rPr lang="en-US" altLang="zh-TW" b="0" kern="0" dirty="0" err="1"/>
              <a:t>P</a:t>
            </a:r>
            <a:r>
              <a:rPr lang="en-US" altLang="zh-TW" b="0" kern="0" dirty="0" err="1" smtClean="0"/>
              <a:t>henomenonTime</a:t>
            </a:r>
            <a:endParaRPr lang="en-US" altLang="zh-TW" b="0" kern="0" dirty="0" smtClean="0"/>
          </a:p>
          <a:p>
            <a:pPr lvl="1"/>
            <a:r>
              <a:rPr lang="en-US" altLang="zh-TW" b="0" kern="0" dirty="0" err="1" smtClean="0"/>
              <a:t>ObservedPropertyInfo</a:t>
            </a:r>
            <a:endParaRPr lang="en-US" altLang="zh-TW" b="0" kern="0" dirty="0" smtClean="0"/>
          </a:p>
          <a:p>
            <a:pPr lvl="1"/>
            <a:r>
              <a:rPr lang="en-US" altLang="zh-TW" b="0" kern="0" dirty="0" err="1" smtClean="0"/>
              <a:t>FeatureOfInterestInfo</a:t>
            </a:r>
            <a:endParaRPr lang="en-US" altLang="zh-TW" b="0" kern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5029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5029200" cy="34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19" y="0"/>
            <a:ext cx="1143981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1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Wiring Diagram-Harvesting Method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-152400" y="1186191"/>
            <a:ext cx="2167112" cy="1422071"/>
            <a:chOff x="-762000" y="2405391"/>
            <a:chExt cx="2167112" cy="142207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324" y="2590799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27"/>
            <p:cNvSpPr txBox="1"/>
            <p:nvPr/>
          </p:nvSpPr>
          <p:spPr>
            <a:xfrm>
              <a:off x="-762000" y="2405391"/>
              <a:ext cx="1701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0" dirty="0" smtClean="0">
                  <a:latin typeface="+mn-lt"/>
                </a:rPr>
                <a:t>CSW</a:t>
              </a:r>
            </a:p>
            <a:p>
              <a:pPr algn="ctr"/>
              <a:r>
                <a:rPr lang="en-GB" sz="2400" b="0" dirty="0" smtClean="0">
                  <a:latin typeface="+mn-lt"/>
                </a:rPr>
                <a:t>(</a:t>
              </a:r>
              <a:r>
                <a:rPr lang="en-GB" sz="2400" b="0" dirty="0" err="1" smtClean="0">
                  <a:latin typeface="+mn-lt"/>
                </a:rPr>
                <a:t>Explorus</a:t>
              </a:r>
              <a:r>
                <a:rPr lang="en-GB" sz="2400" b="0" dirty="0" smtClean="0">
                  <a:latin typeface="+mn-lt"/>
                </a:rPr>
                <a:t>)</a:t>
              </a:r>
              <a:endParaRPr lang="en-GB" sz="2400" b="0" dirty="0">
                <a:latin typeface="+mn-lt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276600" y="4852699"/>
            <a:ext cx="1945822" cy="1769498"/>
            <a:chOff x="-111578" y="2590800"/>
            <a:chExt cx="1945822" cy="176949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0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7"/>
            <p:cNvSpPr txBox="1"/>
            <p:nvPr/>
          </p:nvSpPr>
          <p:spPr>
            <a:xfrm>
              <a:off x="-111578" y="3529301"/>
              <a:ext cx="194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0" dirty="0" smtClean="0">
                  <a:latin typeface="+mn-lt"/>
                </a:rPr>
                <a:t>Broker</a:t>
              </a:r>
            </a:p>
            <a:p>
              <a:pPr algn="ctr"/>
              <a:r>
                <a:rPr lang="en-GB" sz="2400" b="0" dirty="0" smtClean="0">
                  <a:latin typeface="+mn-lt"/>
                </a:rPr>
                <a:t>(GIS.FCU)</a:t>
              </a:r>
              <a:endParaRPr lang="en-GB" sz="2400" b="0" dirty="0">
                <a:latin typeface="+mn-lt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946184" y="2828208"/>
            <a:ext cx="1890769" cy="1399523"/>
            <a:chOff x="596106" y="2590800"/>
            <a:chExt cx="1890769" cy="139952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61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7"/>
            <p:cNvSpPr txBox="1"/>
            <p:nvPr/>
          </p:nvSpPr>
          <p:spPr>
            <a:xfrm>
              <a:off x="1020374" y="3343992"/>
              <a:ext cx="1466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dirty="0" smtClean="0">
                  <a:latin typeface="+mn-lt"/>
                </a:rPr>
                <a:t>Harvester</a:t>
              </a:r>
            </a:p>
            <a:p>
              <a:pPr algn="ctr"/>
              <a:r>
                <a:rPr lang="en-GB" b="0" dirty="0" smtClean="0">
                  <a:latin typeface="+mn-lt"/>
                </a:rPr>
                <a:t>GIS.FCU</a:t>
              </a:r>
              <a:endParaRPr lang="en-GB" b="0" dirty="0">
                <a:latin typeface="+mn-lt"/>
              </a:endParaRPr>
            </a:p>
          </p:txBody>
        </p:sp>
      </p:grpSp>
      <p:cxnSp>
        <p:nvCxnSpPr>
          <p:cNvPr id="38" name="Straight Arrow Connector 10"/>
          <p:cNvCxnSpPr>
            <a:cxnSpLocks noChangeShapeType="1"/>
            <a:stCxn id="14" idx="3"/>
          </p:cNvCxnSpPr>
          <p:nvPr/>
        </p:nvCxnSpPr>
        <p:spPr bwMode="auto">
          <a:xfrm flipV="1">
            <a:off x="4658972" y="2317201"/>
            <a:ext cx="2273323" cy="1129339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triangle" w="med" len="med"/>
            <a:tailEnd/>
          </a:ln>
        </p:spPr>
      </p:cxnSp>
      <p:cxnSp>
        <p:nvCxnSpPr>
          <p:cNvPr id="41" name="Straight Arrow Connector 10"/>
          <p:cNvCxnSpPr>
            <a:cxnSpLocks noChangeShapeType="1"/>
          </p:cNvCxnSpPr>
          <p:nvPr/>
        </p:nvCxnSpPr>
        <p:spPr bwMode="auto">
          <a:xfrm>
            <a:off x="1976612" y="1924751"/>
            <a:ext cx="1909588" cy="1199449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triangle" w="med" len="med"/>
            <a:tailEnd/>
          </a:ln>
        </p:spPr>
      </p:cxnSp>
      <p:cxnSp>
        <p:nvCxnSpPr>
          <p:cNvPr id="45" name="Straight Arrow Connector 10"/>
          <p:cNvCxnSpPr>
            <a:cxnSpLocks noChangeShapeType="1"/>
          </p:cNvCxnSpPr>
          <p:nvPr/>
        </p:nvCxnSpPr>
        <p:spPr bwMode="auto">
          <a:xfrm flipV="1">
            <a:off x="4134819" y="3738566"/>
            <a:ext cx="1" cy="1114133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46" name="Straight Arrow Connector 10"/>
          <p:cNvCxnSpPr>
            <a:cxnSpLocks noChangeShapeType="1"/>
          </p:cNvCxnSpPr>
          <p:nvPr/>
        </p:nvCxnSpPr>
        <p:spPr bwMode="auto">
          <a:xfrm flipV="1">
            <a:off x="4658972" y="1924751"/>
            <a:ext cx="2273323" cy="1134268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6" name="Straight Arrow Connector 10"/>
          <p:cNvCxnSpPr>
            <a:cxnSpLocks noChangeShapeType="1"/>
          </p:cNvCxnSpPr>
          <p:nvPr/>
        </p:nvCxnSpPr>
        <p:spPr bwMode="auto">
          <a:xfrm>
            <a:off x="4438590" y="3795789"/>
            <a:ext cx="0" cy="1056910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3" name="Straight Arrow Connector 10"/>
          <p:cNvCxnSpPr>
            <a:cxnSpLocks noChangeShapeType="1"/>
          </p:cNvCxnSpPr>
          <p:nvPr/>
        </p:nvCxnSpPr>
        <p:spPr bwMode="auto">
          <a:xfrm>
            <a:off x="1918494" y="2210849"/>
            <a:ext cx="1967706" cy="1235691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47" name="群組 46"/>
          <p:cNvGrpSpPr/>
          <p:nvPr/>
        </p:nvGrpSpPr>
        <p:grpSpPr>
          <a:xfrm>
            <a:off x="6962775" y="1070117"/>
            <a:ext cx="2181224" cy="1654578"/>
            <a:chOff x="558006" y="2246171"/>
            <a:chExt cx="2181224" cy="1581292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0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27"/>
            <p:cNvSpPr txBox="1"/>
            <p:nvPr/>
          </p:nvSpPr>
          <p:spPr>
            <a:xfrm>
              <a:off x="1255553" y="2246171"/>
              <a:ext cx="1483677" cy="970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0" dirty="0" smtClean="0">
                  <a:latin typeface="+mn-lt"/>
                </a:rPr>
                <a:t>SOS</a:t>
              </a:r>
            </a:p>
            <a:p>
              <a:pPr algn="ctr"/>
              <a:r>
                <a:rPr lang="en-GB" sz="2000" b="0" dirty="0" smtClean="0">
                  <a:latin typeface="+mn-lt"/>
                </a:rPr>
                <a:t>(</a:t>
              </a:r>
              <a:r>
                <a:rPr lang="en-GB" sz="2000" b="0" dirty="0" err="1" smtClean="0">
                  <a:latin typeface="+mn-lt"/>
                </a:rPr>
                <a:t>NRCan</a:t>
              </a:r>
              <a:r>
                <a:rPr lang="en-GB" sz="2000" b="0" dirty="0" smtClean="0">
                  <a:latin typeface="+mn-lt"/>
                </a:rPr>
                <a:t>)</a:t>
              </a:r>
            </a:p>
            <a:p>
              <a:pPr algn="ctr"/>
              <a:r>
                <a:rPr lang="en-GB" sz="2000" b="0" dirty="0" smtClean="0">
                  <a:latin typeface="+mn-lt"/>
                </a:rPr>
                <a:t>(USGS)</a:t>
              </a:r>
              <a:endParaRPr lang="en-GB" sz="2000" b="0" dirty="0">
                <a:latin typeface="+mn-lt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925286" y="2608262"/>
            <a:ext cx="264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</a:rPr>
              <a:t>Get SOS </a:t>
            </a:r>
            <a:r>
              <a:rPr lang="en-US" altLang="zh-TW" dirty="0" err="1" smtClean="0">
                <a:solidFill>
                  <a:srgbClr val="FF0000"/>
                </a:solidFill>
              </a:rPr>
              <a:t>url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</a:rPr>
              <a:t>Insert/update last value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36953" y="2796792"/>
            <a:ext cx="264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</a:rPr>
              <a:t>Get Last value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514823" y="4324244"/>
            <a:ext cx="264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</a:rPr>
              <a:t>Notify broker get last value from CSW</a:t>
            </a:r>
          </a:p>
        </p:txBody>
      </p:sp>
      <p:sp>
        <p:nvSpPr>
          <p:cNvPr id="5" name="矩形 4"/>
          <p:cNvSpPr/>
          <p:nvPr/>
        </p:nvSpPr>
        <p:spPr>
          <a:xfrm>
            <a:off x="4571032" y="6488668"/>
            <a:ext cx="446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 </a:t>
            </a:r>
            <a:r>
              <a:rPr lang="en-US" altLang="zh-TW" dirty="0">
                <a:hlinkClick r:id="rId4"/>
              </a:rPr>
              <a:t>http://59.125.87.213/Harvester/Default.aspx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1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Flood Notification Service-Subscribe process</a:t>
            </a:r>
            <a:endParaRPr lang="zh-TW" altLang="en-US" dirty="0"/>
          </a:p>
        </p:txBody>
      </p:sp>
      <p:sp>
        <p:nvSpPr>
          <p:cNvPr id="6" name="TextBox 27"/>
          <p:cNvSpPr txBox="1"/>
          <p:nvPr/>
        </p:nvSpPr>
        <p:spPr>
          <a:xfrm>
            <a:off x="533400" y="2134996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0" dirty="0" smtClean="0">
                <a:latin typeface="+mn-lt"/>
              </a:rPr>
              <a:t>Subscription </a:t>
            </a:r>
            <a:r>
              <a:rPr lang="en-US" sz="1300" b="0" dirty="0" err="1" smtClean="0">
                <a:latin typeface="+mn-lt"/>
              </a:rPr>
              <a:t>Clientweb</a:t>
            </a:r>
            <a:endParaRPr lang="en-GB" sz="1300" b="0" dirty="0" smtClean="0">
              <a:latin typeface="+mn-lt"/>
            </a:endParaRPr>
          </a:p>
          <a:p>
            <a:pPr algn="ctr"/>
            <a:r>
              <a:rPr lang="en-GB" sz="1300" b="0" dirty="0" err="1" smtClean="0">
                <a:latin typeface="+mn-lt"/>
              </a:rPr>
              <a:t>Explorus.Inc</a:t>
            </a:r>
            <a:endParaRPr lang="en-GB" sz="1300" b="0" dirty="0">
              <a:latin typeface="+mn-lt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76060" y="2756998"/>
            <a:ext cx="1752600" cy="1559243"/>
            <a:chOff x="76200" y="2590800"/>
            <a:chExt cx="1752600" cy="15592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61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7"/>
            <p:cNvSpPr txBox="1"/>
            <p:nvPr/>
          </p:nvSpPr>
          <p:spPr>
            <a:xfrm>
              <a:off x="76200" y="3657600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0" dirty="0" smtClean="0">
                  <a:latin typeface="+mn-lt"/>
                </a:rPr>
                <a:t>Notification Broker</a:t>
              </a:r>
            </a:p>
            <a:p>
              <a:pPr algn="ctr"/>
              <a:r>
                <a:rPr lang="en-GB" sz="1300" b="0" dirty="0" smtClean="0">
                  <a:latin typeface="+mn-lt"/>
                </a:rPr>
                <a:t>GIS.FCU</a:t>
              </a:r>
              <a:endParaRPr lang="en-GB" sz="1300" b="0" dirty="0">
                <a:latin typeface="+mn-lt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33400" y="3963637"/>
            <a:ext cx="1308894" cy="1559243"/>
            <a:chOff x="228600" y="2590800"/>
            <a:chExt cx="1308894" cy="15592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0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7"/>
            <p:cNvSpPr txBox="1"/>
            <p:nvPr/>
          </p:nvSpPr>
          <p:spPr>
            <a:xfrm>
              <a:off x="228600" y="3657600"/>
              <a:ext cx="13088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0" dirty="0" err="1" smtClean="0">
                  <a:latin typeface="+mn-lt"/>
                </a:rPr>
                <a:t>UpstreamWPS</a:t>
              </a:r>
              <a:endParaRPr lang="en-GB" sz="1300" b="0" dirty="0" smtClean="0">
                <a:latin typeface="+mn-lt"/>
              </a:endParaRPr>
            </a:p>
            <a:p>
              <a:pPr algn="ctr"/>
              <a:r>
                <a:rPr lang="en-GB" sz="1300" b="0" dirty="0" smtClean="0">
                  <a:latin typeface="+mn-lt"/>
                </a:rPr>
                <a:t>ASA</a:t>
              </a:r>
              <a:endParaRPr lang="en-GB" sz="1300" b="0" dirty="0">
                <a:latin typeface="+mn-lt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406402" y="2055688"/>
            <a:ext cx="1854487" cy="3618858"/>
            <a:chOff x="50513" y="531185"/>
            <a:chExt cx="1854487" cy="361885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42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7"/>
            <p:cNvSpPr txBox="1"/>
            <p:nvPr/>
          </p:nvSpPr>
          <p:spPr>
            <a:xfrm>
              <a:off x="76200" y="36576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0" dirty="0" smtClean="0">
                  <a:latin typeface="+mn-lt"/>
                </a:rPr>
                <a:t>WNS</a:t>
              </a:r>
            </a:p>
            <a:p>
              <a:pPr algn="ctr"/>
              <a:r>
                <a:rPr lang="en-GB" sz="1300" b="0" dirty="0" smtClean="0">
                  <a:latin typeface="+mn-lt"/>
                </a:rPr>
                <a:t>GIS.FCU</a:t>
              </a:r>
              <a:endParaRPr lang="en-GB" sz="1300" b="0" dirty="0">
                <a:latin typeface="+mn-lt"/>
              </a:endParaRPr>
            </a:p>
          </p:txBody>
        </p:sp>
        <p:sp>
          <p:nvSpPr>
            <p:cNvPr id="50" name="TextBox 27"/>
            <p:cNvSpPr txBox="1"/>
            <p:nvPr/>
          </p:nvSpPr>
          <p:spPr>
            <a:xfrm>
              <a:off x="50513" y="531185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0" dirty="0" smtClean="0">
                  <a:latin typeface="+mn-lt"/>
                </a:rPr>
                <a:t>Emergency Analys</a:t>
              </a:r>
              <a:r>
                <a:rPr lang="en-US" altLang="zh-TW" sz="1300" b="0" dirty="0" smtClean="0">
                  <a:latin typeface="+mn-lt"/>
                </a:rPr>
                <a:t>t</a:t>
              </a:r>
              <a:r>
                <a:rPr lang="en-US" sz="1300" b="0" dirty="0" smtClean="0">
                  <a:latin typeface="+mn-lt"/>
                </a:rPr>
                <a:t>s</a:t>
              </a:r>
              <a:br>
                <a:rPr lang="en-US" sz="1300" b="0" dirty="0" smtClean="0">
                  <a:latin typeface="+mn-lt"/>
                </a:rPr>
              </a:br>
              <a:r>
                <a:rPr lang="en-US" sz="1300" b="0" i="1" dirty="0" smtClean="0">
                  <a:latin typeface="+mn-lt"/>
                </a:rPr>
                <a:t>Email, ATOM, RSS</a:t>
              </a:r>
              <a:endParaRPr lang="en-GB" sz="1300" b="0" i="1" dirty="0">
                <a:latin typeface="+mn-lt"/>
              </a:endParaRPr>
            </a:p>
          </p:txBody>
        </p:sp>
      </p:grpSp>
      <p:pic>
        <p:nvPicPr>
          <p:cNvPr id="1026" name="Picture 2" descr="C:\Users\how\Pictures\ICONs\PNG-pics-00009\Netwo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9" y="1066800"/>
            <a:ext cx="1165609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群組 38"/>
          <p:cNvGrpSpPr/>
          <p:nvPr/>
        </p:nvGrpSpPr>
        <p:grpSpPr>
          <a:xfrm>
            <a:off x="7235368" y="1167222"/>
            <a:ext cx="1679865" cy="1208474"/>
            <a:chOff x="6735451" y="1419609"/>
            <a:chExt cx="1679865" cy="120847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86600" y="1419609"/>
              <a:ext cx="6699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05376" y="1541463"/>
              <a:ext cx="6699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35451" y="1561283"/>
              <a:ext cx="6699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C:\Users\how\Pictures\ICONs\PNG-pics-0038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285" y="1915663"/>
              <a:ext cx="680031" cy="680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10"/>
          <p:cNvCxnSpPr>
            <a:cxnSpLocks noChangeShapeType="1"/>
          </p:cNvCxnSpPr>
          <p:nvPr/>
        </p:nvCxnSpPr>
        <p:spPr bwMode="auto">
          <a:xfrm flipV="1">
            <a:off x="1789233" y="3777170"/>
            <a:ext cx="1886827" cy="529447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triangle" w="med" len="med"/>
            <a:tailEnd/>
          </a:ln>
        </p:spPr>
      </p:cxnSp>
      <p:cxnSp>
        <p:nvCxnSpPr>
          <p:cNvPr id="26" name="Straight Arrow Connector 10"/>
          <p:cNvCxnSpPr>
            <a:cxnSpLocks noChangeShapeType="1"/>
          </p:cNvCxnSpPr>
          <p:nvPr/>
        </p:nvCxnSpPr>
        <p:spPr bwMode="auto">
          <a:xfrm>
            <a:off x="2473751" y="2355876"/>
            <a:ext cx="1600200" cy="769160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9" name="Straight Arrow Connector 10"/>
          <p:cNvCxnSpPr>
            <a:cxnSpLocks noChangeShapeType="1"/>
          </p:cNvCxnSpPr>
          <p:nvPr/>
        </p:nvCxnSpPr>
        <p:spPr bwMode="auto">
          <a:xfrm flipV="1">
            <a:off x="1676400" y="3506596"/>
            <a:ext cx="1999660" cy="608707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32" name="Straight Arrow Connector 10"/>
          <p:cNvCxnSpPr>
            <a:cxnSpLocks noChangeShapeType="1"/>
            <a:endCxn id="14" idx="1"/>
          </p:cNvCxnSpPr>
          <p:nvPr/>
        </p:nvCxnSpPr>
        <p:spPr bwMode="auto">
          <a:xfrm>
            <a:off x="5445550" y="3893523"/>
            <a:ext cx="1544545" cy="840112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34" name="Straight Arrow Connector 10"/>
          <p:cNvCxnSpPr>
            <a:cxnSpLocks noChangeShapeType="1"/>
          </p:cNvCxnSpPr>
          <p:nvPr/>
        </p:nvCxnSpPr>
        <p:spPr bwMode="auto">
          <a:xfrm flipV="1">
            <a:off x="7421562" y="2481355"/>
            <a:ext cx="618776" cy="1512306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sp>
        <p:nvSpPr>
          <p:cNvPr id="45" name="Rounded Rectangle 29"/>
          <p:cNvSpPr/>
          <p:nvPr/>
        </p:nvSpPr>
        <p:spPr bwMode="auto">
          <a:xfrm>
            <a:off x="3107532" y="2083995"/>
            <a:ext cx="685800" cy="538163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CG Times" charset="0"/>
              </a:rPr>
              <a:t>req</a:t>
            </a:r>
            <a:endParaRPr lang="en-GB" sz="2400" dirty="0">
              <a:solidFill>
                <a:schemeClr val="bg1"/>
              </a:solidFill>
              <a:latin typeface="CG Times" charset="0"/>
            </a:endParaRPr>
          </a:p>
        </p:txBody>
      </p:sp>
      <p:sp>
        <p:nvSpPr>
          <p:cNvPr id="46" name="Rounded Rectangle 29"/>
          <p:cNvSpPr/>
          <p:nvPr/>
        </p:nvSpPr>
        <p:spPr bwMode="auto">
          <a:xfrm>
            <a:off x="5486400" y="4343400"/>
            <a:ext cx="685800" cy="538163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CG Times" charset="0"/>
              </a:rPr>
              <a:t>req</a:t>
            </a:r>
            <a:endParaRPr lang="en-GB" sz="2400" dirty="0">
              <a:solidFill>
                <a:schemeClr val="bg1"/>
              </a:solidFill>
              <a:latin typeface="CG Times" charset="0"/>
            </a:endParaRPr>
          </a:p>
        </p:txBody>
      </p:sp>
      <p:sp>
        <p:nvSpPr>
          <p:cNvPr id="47" name="Rounded Rectangle 29"/>
          <p:cNvSpPr/>
          <p:nvPr/>
        </p:nvSpPr>
        <p:spPr bwMode="auto">
          <a:xfrm>
            <a:off x="2782888" y="4088205"/>
            <a:ext cx="685800" cy="538163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CG Times" charset="0"/>
              </a:rPr>
              <a:t>req</a:t>
            </a:r>
            <a:endParaRPr lang="en-GB" sz="2400" dirty="0">
              <a:solidFill>
                <a:schemeClr val="bg1"/>
              </a:solidFill>
              <a:latin typeface="CG Times" charset="0"/>
            </a:endParaRPr>
          </a:p>
        </p:txBody>
      </p:sp>
      <p:sp>
        <p:nvSpPr>
          <p:cNvPr id="48" name="Rounded Rectangle 29"/>
          <p:cNvSpPr>
            <a:spLocks noChangeArrowheads="1"/>
          </p:cNvSpPr>
          <p:nvPr/>
        </p:nvSpPr>
        <p:spPr bwMode="auto">
          <a:xfrm>
            <a:off x="1981200" y="3217074"/>
            <a:ext cx="685800" cy="538163"/>
          </a:xfrm>
          <a:prstGeom prst="roundRect">
            <a:avLst>
              <a:gd name="adj" fmla="val 16667"/>
            </a:avLst>
          </a:prstGeom>
          <a:solidFill>
            <a:srgbClr val="FE8647"/>
          </a:solidFill>
          <a:ln w="9525" algn="ctr">
            <a:solidFill>
              <a:srgbClr val="151516"/>
            </a:solidFill>
            <a:round/>
            <a:headEnd type="stealth" w="med" len="lg"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GB" sz="2400" dirty="0">
                <a:solidFill>
                  <a:srgbClr val="000000"/>
                </a:solidFill>
              </a:rPr>
              <a:t>res</a:t>
            </a:r>
          </a:p>
        </p:txBody>
      </p:sp>
      <p:sp>
        <p:nvSpPr>
          <p:cNvPr id="49" name="Rounded Rectangle 29"/>
          <p:cNvSpPr/>
          <p:nvPr/>
        </p:nvSpPr>
        <p:spPr bwMode="auto">
          <a:xfrm>
            <a:off x="6019800" y="3588153"/>
            <a:ext cx="685800" cy="538163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CG Times" charset="0"/>
              </a:rPr>
              <a:t>req</a:t>
            </a:r>
            <a:endParaRPr lang="en-GB" sz="2400" dirty="0">
              <a:solidFill>
                <a:schemeClr val="bg1"/>
              </a:solidFill>
              <a:latin typeface="CG 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Flood Notification Service- determine process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3009900" y="6553200"/>
            <a:ext cx="3276600" cy="152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© 2011 Open Geospatial Consortium</a:t>
            </a:r>
            <a:endParaRPr lang="en-US" dirty="0"/>
          </a:p>
        </p:txBody>
      </p:sp>
      <p:sp>
        <p:nvSpPr>
          <p:cNvPr id="6" name="TextBox 27"/>
          <p:cNvSpPr txBox="1"/>
          <p:nvPr/>
        </p:nvSpPr>
        <p:spPr>
          <a:xfrm>
            <a:off x="533400" y="278505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0" dirty="0" smtClean="0">
                <a:latin typeface="+mn-lt"/>
              </a:rPr>
              <a:t>Harvester</a:t>
            </a:r>
            <a:endParaRPr lang="en-GB" sz="1300" b="0" dirty="0" smtClean="0">
              <a:latin typeface="+mn-lt"/>
            </a:endParaRPr>
          </a:p>
          <a:p>
            <a:pPr algn="ctr"/>
            <a:r>
              <a:rPr lang="en-GB" sz="1300" b="0" dirty="0" smtClean="0">
                <a:latin typeface="+mn-lt"/>
              </a:rPr>
              <a:t>GIS.FCU</a:t>
            </a:r>
            <a:endParaRPr lang="en-GB" sz="1300" b="0" dirty="0">
              <a:latin typeface="+mn-lt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92950" y="3647602"/>
            <a:ext cx="1752600" cy="1559243"/>
            <a:chOff x="76200" y="2590800"/>
            <a:chExt cx="1752600" cy="15592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61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7"/>
            <p:cNvSpPr txBox="1"/>
            <p:nvPr/>
          </p:nvSpPr>
          <p:spPr>
            <a:xfrm>
              <a:off x="76200" y="3657600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0" dirty="0" smtClean="0">
                  <a:latin typeface="+mn-lt"/>
                </a:rPr>
                <a:t>Notification Broker</a:t>
              </a:r>
            </a:p>
            <a:p>
              <a:pPr algn="ctr"/>
              <a:r>
                <a:rPr lang="en-GB" sz="1300" b="0" dirty="0" smtClean="0">
                  <a:latin typeface="+mn-lt"/>
                </a:rPr>
                <a:t>GIS.FCU</a:t>
              </a:r>
              <a:endParaRPr lang="en-GB" sz="1300" b="0" dirty="0">
                <a:latin typeface="+mn-lt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862806" y="1870650"/>
            <a:ext cx="1857374" cy="3979704"/>
            <a:chOff x="558006" y="-152241"/>
            <a:chExt cx="1857374" cy="397970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0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7"/>
            <p:cNvSpPr txBox="1"/>
            <p:nvPr/>
          </p:nvSpPr>
          <p:spPr>
            <a:xfrm>
              <a:off x="1043780" y="3264672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b="0" dirty="0" smtClean="0">
                  <a:latin typeface="+mn-lt"/>
                </a:rPr>
                <a:t>Catalogue Service</a:t>
              </a:r>
            </a:p>
            <a:p>
              <a:r>
                <a:rPr lang="en-GB" sz="1300" b="0" dirty="0" err="1" smtClean="0">
                  <a:latin typeface="+mn-lt"/>
                </a:rPr>
                <a:t>Explorus.Inc</a:t>
              </a:r>
              <a:endParaRPr lang="en-GB" sz="1300" b="0" dirty="0">
                <a:latin typeface="+mn-lt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165" y="-152241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群組 12"/>
          <p:cNvGrpSpPr/>
          <p:nvPr/>
        </p:nvGrpSpPr>
        <p:grpSpPr>
          <a:xfrm>
            <a:off x="6406402" y="2705742"/>
            <a:ext cx="1854487" cy="3618858"/>
            <a:chOff x="50513" y="531185"/>
            <a:chExt cx="1854487" cy="361885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42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7"/>
            <p:cNvSpPr txBox="1"/>
            <p:nvPr/>
          </p:nvSpPr>
          <p:spPr>
            <a:xfrm>
              <a:off x="76200" y="36576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0" dirty="0" smtClean="0">
                  <a:latin typeface="+mn-lt"/>
                </a:rPr>
                <a:t>WNS</a:t>
              </a:r>
            </a:p>
            <a:p>
              <a:pPr algn="ctr"/>
              <a:r>
                <a:rPr lang="en-GB" sz="1300" b="0" dirty="0" smtClean="0">
                  <a:latin typeface="+mn-lt"/>
                </a:rPr>
                <a:t>GIS.FCU</a:t>
              </a:r>
              <a:endParaRPr lang="en-GB" sz="1300" b="0" dirty="0">
                <a:latin typeface="+mn-lt"/>
              </a:endParaRPr>
            </a:p>
          </p:txBody>
        </p:sp>
        <p:sp>
          <p:nvSpPr>
            <p:cNvPr id="50" name="TextBox 27"/>
            <p:cNvSpPr txBox="1"/>
            <p:nvPr/>
          </p:nvSpPr>
          <p:spPr>
            <a:xfrm>
              <a:off x="50513" y="531185"/>
              <a:ext cx="18288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0" dirty="0" smtClean="0">
                  <a:latin typeface="+mn-lt"/>
                </a:rPr>
                <a:t>Emergency Analysis</a:t>
              </a:r>
              <a:br>
                <a:rPr lang="en-US" sz="1300" b="0" dirty="0" smtClean="0">
                  <a:latin typeface="+mn-lt"/>
                </a:rPr>
              </a:br>
              <a:r>
                <a:rPr lang="en-US" sz="1300" b="0" i="1" dirty="0" smtClean="0">
                  <a:latin typeface="+mn-lt"/>
                </a:rPr>
                <a:t>Email, ATOM, RSS, CAP Alert</a:t>
              </a:r>
              <a:endParaRPr lang="en-GB" sz="1300" b="0" i="1" dirty="0">
                <a:latin typeface="+mn-lt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7235368" y="1817276"/>
            <a:ext cx="1679865" cy="1208474"/>
            <a:chOff x="6735451" y="1419609"/>
            <a:chExt cx="1679865" cy="120847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6600" y="1419609"/>
              <a:ext cx="6699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05376" y="1541463"/>
              <a:ext cx="6699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5451" y="1561283"/>
              <a:ext cx="6699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C:\Users\how\Pictures\ICONs\PNG-pics-0038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285" y="1915663"/>
              <a:ext cx="680031" cy="680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10"/>
          <p:cNvCxnSpPr>
            <a:cxnSpLocks noChangeShapeType="1"/>
          </p:cNvCxnSpPr>
          <p:nvPr/>
        </p:nvCxnSpPr>
        <p:spPr bwMode="auto">
          <a:xfrm flipH="1">
            <a:off x="1575594" y="3352800"/>
            <a:ext cx="177006" cy="1260891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triangle" w="med" len="med"/>
            <a:tailEnd/>
          </a:ln>
        </p:spPr>
      </p:cxnSp>
      <p:cxnSp>
        <p:nvCxnSpPr>
          <p:cNvPr id="26" name="Straight Arrow Connector 10"/>
          <p:cNvCxnSpPr>
            <a:cxnSpLocks noChangeShapeType="1"/>
          </p:cNvCxnSpPr>
          <p:nvPr/>
        </p:nvCxnSpPr>
        <p:spPr bwMode="auto">
          <a:xfrm flipV="1">
            <a:off x="2286000" y="1817276"/>
            <a:ext cx="2057400" cy="533400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9" name="Straight Arrow Connector 10"/>
          <p:cNvCxnSpPr>
            <a:cxnSpLocks noChangeShapeType="1"/>
            <a:endCxn id="11" idx="0"/>
          </p:cNvCxnSpPr>
          <p:nvPr/>
        </p:nvCxnSpPr>
        <p:spPr bwMode="auto">
          <a:xfrm flipH="1">
            <a:off x="1219200" y="3390510"/>
            <a:ext cx="152400" cy="1223181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32" name="Straight Arrow Connector 10"/>
          <p:cNvCxnSpPr>
            <a:cxnSpLocks noChangeShapeType="1"/>
            <a:endCxn id="14" idx="1"/>
          </p:cNvCxnSpPr>
          <p:nvPr/>
        </p:nvCxnSpPr>
        <p:spPr bwMode="auto">
          <a:xfrm>
            <a:off x="4953000" y="4419600"/>
            <a:ext cx="2037095" cy="964089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34" name="Straight Arrow Connector 10"/>
          <p:cNvCxnSpPr>
            <a:cxnSpLocks noChangeShapeType="1"/>
          </p:cNvCxnSpPr>
          <p:nvPr/>
        </p:nvCxnSpPr>
        <p:spPr bwMode="auto">
          <a:xfrm flipV="1">
            <a:off x="7467600" y="3131409"/>
            <a:ext cx="572738" cy="1592991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33" name="群組 32"/>
          <p:cNvGrpSpPr/>
          <p:nvPr/>
        </p:nvGrpSpPr>
        <p:grpSpPr>
          <a:xfrm>
            <a:off x="4290580" y="944336"/>
            <a:ext cx="2596402" cy="1368994"/>
            <a:chOff x="-381000" y="2590800"/>
            <a:chExt cx="2596402" cy="136899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6106" y="2590800"/>
              <a:ext cx="712788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27"/>
            <p:cNvSpPr txBox="1"/>
            <p:nvPr/>
          </p:nvSpPr>
          <p:spPr>
            <a:xfrm>
              <a:off x="-381000" y="3467351"/>
              <a:ext cx="25964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0" dirty="0" smtClean="0">
                  <a:latin typeface="+mn-lt"/>
                </a:rPr>
                <a:t>Sensor Observation service</a:t>
              </a:r>
              <a:br>
                <a:rPr lang="en-GB" sz="1300" b="0" dirty="0" smtClean="0">
                  <a:latin typeface="+mn-lt"/>
                </a:rPr>
              </a:br>
              <a:r>
                <a:rPr lang="en-GB" sz="1300" b="0" dirty="0" smtClean="0">
                  <a:latin typeface="+mn-lt"/>
                </a:rPr>
                <a:t>Sponsors(</a:t>
              </a:r>
              <a:r>
                <a:rPr lang="en-GB" sz="1300" b="0" dirty="0" err="1" smtClean="0">
                  <a:latin typeface="+mn-lt"/>
                </a:rPr>
                <a:t>NRCan</a:t>
              </a:r>
              <a:r>
                <a:rPr lang="en-GB" sz="1300" b="0" dirty="0" smtClean="0">
                  <a:latin typeface="+mn-lt"/>
                </a:rPr>
                <a:t> and USGS)</a:t>
              </a:r>
              <a:endParaRPr lang="en-GB" sz="1300" b="0" dirty="0">
                <a:latin typeface="+mn-lt"/>
              </a:endParaRPr>
            </a:p>
          </p:txBody>
        </p:sp>
      </p:grpSp>
      <p:cxnSp>
        <p:nvCxnSpPr>
          <p:cNvPr id="44" name="Straight Arrow Connector 10"/>
          <p:cNvCxnSpPr>
            <a:cxnSpLocks noChangeShapeType="1"/>
          </p:cNvCxnSpPr>
          <p:nvPr/>
        </p:nvCxnSpPr>
        <p:spPr bwMode="auto">
          <a:xfrm flipH="1">
            <a:off x="2319528" y="2235333"/>
            <a:ext cx="2023872" cy="514033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1" name="Straight Arrow Connector 10"/>
          <p:cNvCxnSpPr>
            <a:cxnSpLocks noChangeShapeType="1"/>
          </p:cNvCxnSpPr>
          <p:nvPr/>
        </p:nvCxnSpPr>
        <p:spPr bwMode="auto">
          <a:xfrm flipH="1">
            <a:off x="1932547" y="4419600"/>
            <a:ext cx="2106053" cy="727650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2" name="Straight Arrow Connector 10"/>
          <p:cNvCxnSpPr>
            <a:cxnSpLocks noChangeShapeType="1"/>
          </p:cNvCxnSpPr>
          <p:nvPr/>
        </p:nvCxnSpPr>
        <p:spPr bwMode="auto">
          <a:xfrm flipV="1">
            <a:off x="1789234" y="4002100"/>
            <a:ext cx="2167185" cy="763257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sp>
        <p:nvSpPr>
          <p:cNvPr id="53" name="Rounded Rectangle 29"/>
          <p:cNvSpPr/>
          <p:nvPr/>
        </p:nvSpPr>
        <p:spPr bwMode="auto">
          <a:xfrm>
            <a:off x="2743200" y="1773598"/>
            <a:ext cx="685800" cy="419966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 anchor="t" anchorCtr="1"/>
          <a:lstStyle/>
          <a:p>
            <a:pPr algn="ctr" eaLnBrk="0" hangingPunct="0">
              <a:defRPr/>
            </a:pPr>
            <a:r>
              <a:rPr lang="en-GB" dirty="0" err="1">
                <a:solidFill>
                  <a:schemeClr val="bg1"/>
                </a:solidFill>
                <a:latin typeface="CG Times" charset="0"/>
              </a:rPr>
              <a:t>req</a:t>
            </a:r>
            <a:endParaRPr lang="en-GB" dirty="0">
              <a:solidFill>
                <a:schemeClr val="bg1"/>
              </a:solidFill>
              <a:latin typeface="CG Times" charset="0"/>
            </a:endParaRPr>
          </a:p>
        </p:txBody>
      </p:sp>
      <p:sp>
        <p:nvSpPr>
          <p:cNvPr id="54" name="Rounded Rectangle 29"/>
          <p:cNvSpPr>
            <a:spLocks noChangeArrowheads="1"/>
          </p:cNvSpPr>
          <p:nvPr/>
        </p:nvSpPr>
        <p:spPr bwMode="auto">
          <a:xfrm>
            <a:off x="3124200" y="2286000"/>
            <a:ext cx="685800" cy="489239"/>
          </a:xfrm>
          <a:prstGeom prst="roundRect">
            <a:avLst>
              <a:gd name="adj" fmla="val 16667"/>
            </a:avLst>
          </a:prstGeom>
          <a:solidFill>
            <a:srgbClr val="FE8647"/>
          </a:solidFill>
          <a:ln w="9525" algn="ctr">
            <a:solidFill>
              <a:srgbClr val="151516"/>
            </a:solidFill>
            <a:round/>
            <a:headEnd type="stealth" w="med" len="lg"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GB" sz="2400" dirty="0">
                <a:solidFill>
                  <a:srgbClr val="000000"/>
                </a:solidFill>
              </a:rPr>
              <a:t>res</a:t>
            </a:r>
          </a:p>
        </p:txBody>
      </p:sp>
      <p:sp>
        <p:nvSpPr>
          <p:cNvPr id="55" name="Rounded Rectangle 29"/>
          <p:cNvSpPr/>
          <p:nvPr/>
        </p:nvSpPr>
        <p:spPr bwMode="auto">
          <a:xfrm>
            <a:off x="838200" y="3581400"/>
            <a:ext cx="685800" cy="403116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 anchor="ctr" anchorCtr="0"/>
          <a:lstStyle/>
          <a:p>
            <a:pPr algn="ctr" eaLnBrk="0" hangingPunct="0">
              <a:defRPr/>
            </a:pPr>
            <a:r>
              <a:rPr lang="en-GB" dirty="0" smtClean="0">
                <a:solidFill>
                  <a:schemeClr val="bg1"/>
                </a:solidFill>
                <a:latin typeface="Calibri"/>
                <a:cs typeface="Calibri"/>
              </a:rPr>
              <a:t>value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6" name="Rounded Rectangle 29"/>
          <p:cNvSpPr/>
          <p:nvPr/>
        </p:nvSpPr>
        <p:spPr bwMode="auto">
          <a:xfrm>
            <a:off x="2743200" y="4724400"/>
            <a:ext cx="685800" cy="538163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Calibri"/>
                <a:cs typeface="Calibri"/>
              </a:rPr>
              <a:t>req</a:t>
            </a:r>
            <a:endParaRPr lang="en-GB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ounded Rectangle 29"/>
          <p:cNvSpPr>
            <a:spLocks noChangeArrowheads="1"/>
          </p:cNvSpPr>
          <p:nvPr/>
        </p:nvSpPr>
        <p:spPr bwMode="auto">
          <a:xfrm>
            <a:off x="2438400" y="4063062"/>
            <a:ext cx="685800" cy="489239"/>
          </a:xfrm>
          <a:prstGeom prst="roundRect">
            <a:avLst>
              <a:gd name="adj" fmla="val 16667"/>
            </a:avLst>
          </a:prstGeom>
          <a:solidFill>
            <a:srgbClr val="FE8647"/>
          </a:solidFill>
          <a:ln w="9525" algn="ctr">
            <a:solidFill>
              <a:srgbClr val="151516"/>
            </a:solidFill>
            <a:round/>
            <a:headEnd type="stealth" w="med" len="lg"/>
            <a:tailEnd/>
          </a:ln>
        </p:spPr>
        <p:txBody>
          <a:bodyPr lIns="0" tIns="0" rIns="0" bIns="0" anchor="t" anchorCtr="1"/>
          <a:lstStyle/>
          <a:p>
            <a:pPr algn="ctr" eaLnBrk="0" hangingPunct="0"/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res</a:t>
            </a:r>
          </a:p>
        </p:txBody>
      </p:sp>
      <p:sp>
        <p:nvSpPr>
          <p:cNvPr id="58" name="Rounded Rectangle 29"/>
          <p:cNvSpPr/>
          <p:nvPr/>
        </p:nvSpPr>
        <p:spPr bwMode="auto">
          <a:xfrm>
            <a:off x="762000" y="3733800"/>
            <a:ext cx="685800" cy="524965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Calibri"/>
                <a:cs typeface="Calibri"/>
              </a:rPr>
              <a:t>req</a:t>
            </a:r>
            <a:endParaRPr lang="en-GB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9" name="Rounded Rectangle 29"/>
          <p:cNvSpPr>
            <a:spLocks noChangeArrowheads="1"/>
          </p:cNvSpPr>
          <p:nvPr/>
        </p:nvSpPr>
        <p:spPr bwMode="auto">
          <a:xfrm>
            <a:off x="1524000" y="3733800"/>
            <a:ext cx="685800" cy="538163"/>
          </a:xfrm>
          <a:prstGeom prst="roundRect">
            <a:avLst>
              <a:gd name="adj" fmla="val 16667"/>
            </a:avLst>
          </a:prstGeom>
          <a:solidFill>
            <a:srgbClr val="FE8647"/>
          </a:solidFill>
          <a:ln w="9525" algn="ctr">
            <a:solidFill>
              <a:srgbClr val="151516"/>
            </a:solidFill>
            <a:round/>
            <a:headEnd type="stealth" w="med" len="lg"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GB" sz="2400" dirty="0">
                <a:solidFill>
                  <a:srgbClr val="000000"/>
                </a:solidFill>
              </a:rPr>
              <a:t>res</a:t>
            </a:r>
          </a:p>
        </p:txBody>
      </p:sp>
      <p:cxnSp>
        <p:nvCxnSpPr>
          <p:cNvPr id="60" name="Straight Arrow Connector 10"/>
          <p:cNvCxnSpPr>
            <a:cxnSpLocks noChangeShapeType="1"/>
          </p:cNvCxnSpPr>
          <p:nvPr/>
        </p:nvCxnSpPr>
        <p:spPr bwMode="auto">
          <a:xfrm>
            <a:off x="2132134" y="3107313"/>
            <a:ext cx="2080722" cy="658170"/>
          </a:xfrm>
          <a:prstGeom prst="straightConnector1">
            <a:avLst/>
          </a:prstGeom>
          <a:noFill/>
          <a:ln w="44450" algn="ctr">
            <a:solidFill>
              <a:srgbClr val="002C43"/>
            </a:solidFill>
            <a:round/>
            <a:headEnd type="none" w="med" len="med"/>
            <a:tailEnd type="triangle" w="med" len="med"/>
          </a:ln>
        </p:spPr>
      </p:cxnSp>
      <p:sp>
        <p:nvSpPr>
          <p:cNvPr id="61" name="Rounded Rectangle 29"/>
          <p:cNvSpPr/>
          <p:nvPr/>
        </p:nvSpPr>
        <p:spPr bwMode="auto">
          <a:xfrm>
            <a:off x="2743200" y="3197071"/>
            <a:ext cx="685800" cy="404330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 anchor="t" anchorCtr="1"/>
          <a:lstStyle/>
          <a:p>
            <a:pPr algn="ctr" eaLnBrk="0" hangingPunct="0"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"/>
                <a:cs typeface="Calibri"/>
              </a:rPr>
              <a:t>notify</a:t>
            </a:r>
            <a:endParaRPr lang="en-GB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2" name="Rounded Rectangle 29"/>
          <p:cNvSpPr/>
          <p:nvPr/>
        </p:nvSpPr>
        <p:spPr bwMode="auto">
          <a:xfrm>
            <a:off x="5334000" y="4495800"/>
            <a:ext cx="1126297" cy="471367"/>
          </a:xfrm>
          <a:prstGeom prst="roundRect">
            <a:avLst/>
          </a:prstGeom>
          <a:solidFill>
            <a:srgbClr val="002C4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800" dirty="0" smtClean="0">
                <a:solidFill>
                  <a:schemeClr val="bg1"/>
                </a:solidFill>
                <a:latin typeface="CG Times" charset="0"/>
              </a:rPr>
              <a:t>message</a:t>
            </a:r>
            <a:endParaRPr lang="en-GB" sz="1800" dirty="0">
              <a:solidFill>
                <a:schemeClr val="bg1"/>
              </a:solidFill>
              <a:latin typeface="CG Times" charset="0"/>
            </a:endParaRPr>
          </a:p>
        </p:txBody>
      </p:sp>
      <p:sp>
        <p:nvSpPr>
          <p:cNvPr id="63" name="Rounded Rectangle 29"/>
          <p:cNvSpPr/>
          <p:nvPr/>
        </p:nvSpPr>
        <p:spPr bwMode="auto">
          <a:xfrm>
            <a:off x="7239000" y="3733800"/>
            <a:ext cx="830233" cy="53816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dirty="0" smtClean="0">
                <a:solidFill>
                  <a:schemeClr val="bg1"/>
                </a:solidFill>
                <a:latin typeface="CG Times" charset="0"/>
              </a:rPr>
              <a:t>alert</a:t>
            </a:r>
            <a:endParaRPr lang="en-GB" sz="2400" dirty="0">
              <a:solidFill>
                <a:schemeClr val="bg1"/>
              </a:solidFill>
              <a:latin typeface="CG Times" charset="0"/>
            </a:endParaRPr>
          </a:p>
        </p:txBody>
      </p:sp>
      <p:pic>
        <p:nvPicPr>
          <p:cNvPr id="5" name="Picture 3" descr="C:\Users\how\Pictures\ICONs\ARROW\PNG-pics-002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56" y="390293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575" y="457200"/>
            <a:ext cx="3502025" cy="685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Event Notification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111"/>
            <a:ext cx="5181600" cy="4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35365"/>
            <a:ext cx="5128310" cy="21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886200" y="14111"/>
            <a:ext cx="5181600" cy="6767689"/>
          </a:xfrm>
          <a:prstGeom prst="rect">
            <a:avLst/>
          </a:prstGeom>
          <a:noFill/>
          <a:ln w="9525" cap="flat" cmpd="sng" algn="ctr">
            <a:solidFill>
              <a:srgbClr val="969696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G Times" charset="0"/>
            </a:endParaRPr>
          </a:p>
        </p:txBody>
      </p:sp>
      <p:sp>
        <p:nvSpPr>
          <p:cNvPr id="11" name="內容版面配置區 5"/>
          <p:cNvSpPr txBox="1">
            <a:spLocks/>
          </p:cNvSpPr>
          <p:nvPr/>
        </p:nvSpPr>
        <p:spPr>
          <a:xfrm>
            <a:off x="457200" y="1295399"/>
            <a:ext cx="2971800" cy="1523999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altLang="zh-TW" b="0" kern="0" dirty="0" smtClean="0"/>
              <a:t>Subscription Info.</a:t>
            </a:r>
          </a:p>
          <a:p>
            <a:pPr lvl="1"/>
            <a:r>
              <a:rPr lang="en-US" altLang="zh-TW" b="0" kern="0" dirty="0" smtClean="0"/>
              <a:t>Point of Interest</a:t>
            </a:r>
          </a:p>
          <a:p>
            <a:pPr lvl="1"/>
            <a:r>
              <a:rPr lang="en-US" altLang="zh-TW" b="0" kern="0" dirty="0" smtClean="0"/>
              <a:t>thresholds</a:t>
            </a:r>
          </a:p>
        </p:txBody>
      </p:sp>
      <p:sp>
        <p:nvSpPr>
          <p:cNvPr id="12" name="內容版面配置區 5"/>
          <p:cNvSpPr txBox="1">
            <a:spLocks/>
          </p:cNvSpPr>
          <p:nvPr/>
        </p:nvSpPr>
        <p:spPr>
          <a:xfrm>
            <a:off x="457200" y="2514600"/>
            <a:ext cx="2971800" cy="1523999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altLang="zh-TW" b="0" kern="0" dirty="0" smtClean="0"/>
              <a:t>Map</a:t>
            </a:r>
          </a:p>
          <a:p>
            <a:pPr lvl="1"/>
            <a:r>
              <a:rPr lang="en-US" altLang="zh-TW" b="0" kern="0" dirty="0" smtClean="0"/>
              <a:t>Upstream extend </a:t>
            </a:r>
          </a:p>
          <a:p>
            <a:pPr lvl="1"/>
            <a:r>
              <a:rPr lang="en-US" altLang="zh-TW" b="0" kern="0" dirty="0"/>
              <a:t>alert </a:t>
            </a:r>
            <a:r>
              <a:rPr lang="en-US" altLang="zh-TW" b="0" kern="0" dirty="0" smtClean="0"/>
              <a:t>stations</a:t>
            </a:r>
            <a:endParaRPr lang="en-US" altLang="zh-TW" b="0" kern="0" dirty="0"/>
          </a:p>
        </p:txBody>
      </p:sp>
      <p:sp>
        <p:nvSpPr>
          <p:cNvPr id="13" name="內容版面配置區 5"/>
          <p:cNvSpPr txBox="1">
            <a:spLocks/>
          </p:cNvSpPr>
          <p:nvPr/>
        </p:nvSpPr>
        <p:spPr>
          <a:xfrm>
            <a:off x="457200" y="3733800"/>
            <a:ext cx="3200400" cy="1523999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altLang="zh-TW" b="0" kern="0" dirty="0" smtClean="0"/>
              <a:t>Station list</a:t>
            </a:r>
          </a:p>
          <a:p>
            <a:pPr lvl="1"/>
            <a:r>
              <a:rPr lang="en-US" altLang="zh-TW" b="0" kern="0" dirty="0" smtClean="0"/>
              <a:t>All upstream stations </a:t>
            </a:r>
          </a:p>
          <a:p>
            <a:pPr lvl="1"/>
            <a:r>
              <a:rPr lang="en-US" altLang="zh-TW" b="0" kern="0" dirty="0" smtClean="0"/>
              <a:t>Measurements</a:t>
            </a:r>
          </a:p>
          <a:p>
            <a:pPr lvl="1"/>
            <a:r>
              <a:rPr lang="en-US" altLang="zh-TW" b="0" kern="0" dirty="0" smtClean="0"/>
              <a:t>Update time</a:t>
            </a:r>
            <a:endParaRPr lang="en-US" altLang="zh-TW" b="0" kern="0" dirty="0"/>
          </a:p>
        </p:txBody>
      </p:sp>
    </p:spTree>
    <p:extLst>
      <p:ext uri="{BB962C8B-B14F-4D97-AF65-F5344CB8AC3E}">
        <p14:creationId xmlns:p14="http://schemas.microsoft.com/office/powerpoint/2010/main" val="24424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CAP Alert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61994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8600" y="1018586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 smtClean="0"/>
              <a:t>An interface for OASIS </a:t>
            </a:r>
            <a:r>
              <a:rPr lang="en-US" altLang="zh-TW" sz="2800" b="0" dirty="0"/>
              <a:t>Common Alerting Protocol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0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Achievements and Challenges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Achievement</a:t>
            </a:r>
          </a:p>
          <a:p>
            <a:pPr lvl="1"/>
            <a:r>
              <a:rPr lang="en-US" altLang="zh-TW" dirty="0" smtClean="0"/>
              <a:t>Implemented SOS GDA and will feedback to 52North Code base</a:t>
            </a:r>
          </a:p>
          <a:p>
            <a:pPr lvl="1"/>
            <a:r>
              <a:rPr lang="en-US" altLang="zh-TW" dirty="0" smtClean="0"/>
              <a:t>Get </a:t>
            </a:r>
            <a:r>
              <a:rPr lang="en-US" altLang="zh-TW" dirty="0" err="1" smtClean="0"/>
              <a:t>Obs</a:t>
            </a:r>
            <a:r>
              <a:rPr lang="en-US" altLang="zh-TW" dirty="0" smtClean="0"/>
              <a:t> from various SOS based on OGC standards</a:t>
            </a:r>
          </a:p>
          <a:p>
            <a:pPr lvl="1"/>
            <a:r>
              <a:rPr lang="en-US" altLang="zh-TW" dirty="0" smtClean="0"/>
              <a:t>OGC WNS for subscribe and notification</a:t>
            </a:r>
          </a:p>
          <a:p>
            <a:pPr lvl="1"/>
            <a:r>
              <a:rPr lang="en-US" altLang="zh-TW" dirty="0" smtClean="0"/>
              <a:t>trans information from WNS to  MASAS system </a:t>
            </a:r>
          </a:p>
          <a:p>
            <a:pPr lvl="1"/>
            <a:r>
              <a:rPr lang="en-US" altLang="zh-TW" dirty="0" smtClean="0"/>
              <a:t>a Broker that can integrate with SOS, WNS, WPS, CAP and CSW</a:t>
            </a:r>
          </a:p>
          <a:p>
            <a:r>
              <a:rPr lang="en-US" altLang="zh-TW" dirty="0" smtClean="0"/>
              <a:t>Challenges</a:t>
            </a:r>
          </a:p>
          <a:p>
            <a:pPr lvl="1"/>
            <a:r>
              <a:rPr lang="en-US" altLang="zh-TW" dirty="0" smtClean="0"/>
              <a:t>Current SOS profile not compile with OGC spec completely.</a:t>
            </a:r>
          </a:p>
          <a:p>
            <a:pPr lvl="1"/>
            <a:r>
              <a:rPr lang="en-US" altLang="zh-TW" dirty="0" smtClean="0"/>
              <a:t>Faced on the problem of services performance</a:t>
            </a:r>
          </a:p>
          <a:p>
            <a:pPr lvl="1"/>
            <a:r>
              <a:rPr lang="en-US" altLang="zh-TW" dirty="0" smtClean="0"/>
              <a:t>Be a role as broker, have deal with all changes and service down problems when this pilot executed.(exception process)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19" y="0"/>
            <a:ext cx="1143981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0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30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Arial" charset="0"/>
              </a:rPr>
              <a:t>Demo: </a:t>
            </a:r>
            <a:r>
              <a:rPr lang="en-US" dirty="0">
                <a:ea typeface="ＭＳ Ｐゴシック" pitchFamily="-112" charset="-128"/>
                <a:cs typeface="Arial" charset="0"/>
              </a:rPr>
              <a:t>Great Lakes nutrient load calculation</a:t>
            </a:r>
            <a:endParaRPr lang="en-US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4062413" y="1981200"/>
            <a:ext cx="5005387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Alexander Crosby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Ocean </a:t>
            </a:r>
            <a:r>
              <a:rPr lang="en-US" sz="2000" dirty="0" smtClean="0">
                <a:solidFill>
                  <a:schemeClr val="tx1"/>
                </a:solidFill>
              </a:rPr>
              <a:t>Engineer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905000"/>
            <a:ext cx="1352550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4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381000"/>
            <a:ext cx="7543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6" charset="-128"/>
              </a:rPr>
              <a:t>Poll #1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6" charset="-128"/>
              </a:rPr>
              <a:t>Are you involved in water resource management?</a:t>
            </a:r>
            <a:endParaRPr lang="en-US" sz="2400" dirty="0">
              <a:latin typeface="Calibri" pitchFamily="34" charset="0"/>
              <a:ea typeface="ＭＳ Ｐゴシック" pitchFamily="-106" charset="-128"/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3860800" y="20193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marL="803275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Yes</a:t>
            </a:r>
            <a:r>
              <a:rPr lang="en-US" sz="2000" dirty="0">
                <a:latin typeface="Calibri" pitchFamily="34" charset="0"/>
              </a:rPr>
              <a:t>, directly involved</a:t>
            </a:r>
            <a:endParaRPr lang="en-US" sz="20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Yes</a:t>
            </a:r>
            <a:r>
              <a:rPr lang="en-US" sz="2000" dirty="0">
                <a:latin typeface="Calibri" pitchFamily="34" charset="0"/>
              </a:rPr>
              <a:t>, indirectly involved</a:t>
            </a:r>
            <a:endParaRPr lang="en-US" sz="20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No, I’m just curious about the project</a:t>
            </a:r>
          </a:p>
          <a:p>
            <a:pPr marL="346075" indent="0">
              <a:spcBef>
                <a:spcPts val="1200"/>
              </a:spcBef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46075" indent="0">
              <a:spcBef>
                <a:spcPts val="1200"/>
              </a:spcBef>
              <a:defRPr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5604" name="Oval 107"/>
          <p:cNvSpPr>
            <a:spLocks noChangeArrowheads="1"/>
          </p:cNvSpPr>
          <p:nvPr/>
        </p:nvSpPr>
        <p:spPr bwMode="auto">
          <a:xfrm>
            <a:off x="1508125" y="3441700"/>
            <a:ext cx="1588" cy="1588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Oval 108"/>
          <p:cNvSpPr>
            <a:spLocks noChangeArrowheads="1"/>
          </p:cNvSpPr>
          <p:nvPr/>
        </p:nvSpPr>
        <p:spPr bwMode="auto">
          <a:xfrm>
            <a:off x="1508125" y="3441700"/>
            <a:ext cx="1588" cy="1588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119"/>
          <p:cNvSpPr>
            <a:spLocks/>
          </p:cNvSpPr>
          <p:nvPr/>
        </p:nvSpPr>
        <p:spPr bwMode="auto">
          <a:xfrm>
            <a:off x="1508125" y="3282950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588"/>
              <a:gd name="T29" fmla="*/ 2 w 2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120"/>
          <p:cNvSpPr>
            <a:spLocks/>
          </p:cNvSpPr>
          <p:nvPr/>
        </p:nvSpPr>
        <p:spPr bwMode="auto">
          <a:xfrm>
            <a:off x="1508125" y="3282950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588"/>
              <a:gd name="T29" fmla="*/ 2 w 2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124"/>
          <p:cNvSpPr>
            <a:spLocks/>
          </p:cNvSpPr>
          <p:nvPr/>
        </p:nvSpPr>
        <p:spPr bwMode="auto">
          <a:xfrm>
            <a:off x="1377950" y="3160713"/>
            <a:ext cx="14288" cy="3175"/>
          </a:xfrm>
          <a:custGeom>
            <a:avLst/>
            <a:gdLst>
              <a:gd name="T0" fmla="*/ 2147483647 w 9"/>
              <a:gd name="T1" fmla="*/ 0 h 2"/>
              <a:gd name="T2" fmla="*/ 2147483647 w 9"/>
              <a:gd name="T3" fmla="*/ 0 h 2"/>
              <a:gd name="T4" fmla="*/ 0 w 9"/>
              <a:gd name="T5" fmla="*/ 0 h 2"/>
              <a:gd name="T6" fmla="*/ 0 w 9"/>
              <a:gd name="T7" fmla="*/ 2147483647 h 2"/>
              <a:gd name="T8" fmla="*/ 0 w 9"/>
              <a:gd name="T9" fmla="*/ 2147483647 h 2"/>
              <a:gd name="T10" fmla="*/ 2147483647 w 9"/>
              <a:gd name="T11" fmla="*/ 2147483647 h 2"/>
              <a:gd name="T12" fmla="*/ 2147483647 w 9"/>
              <a:gd name="T13" fmla="*/ 2147483647 h 2"/>
              <a:gd name="T14" fmla="*/ 2147483647 w 9"/>
              <a:gd name="T15" fmla="*/ 2147483647 h 2"/>
              <a:gd name="T16" fmla="*/ 2147483647 w 9"/>
              <a:gd name="T17" fmla="*/ 2147483647 h 2"/>
              <a:gd name="T18" fmla="*/ 2147483647 w 9"/>
              <a:gd name="T19" fmla="*/ 0 h 2"/>
              <a:gd name="T20" fmla="*/ 2147483647 w 9"/>
              <a:gd name="T21" fmla="*/ 0 h 2"/>
              <a:gd name="T22" fmla="*/ 2147483647 w 9"/>
              <a:gd name="T23" fmla="*/ 0 h 2"/>
              <a:gd name="T24" fmla="*/ 2147483647 w 9"/>
              <a:gd name="T25" fmla="*/ 0 h 2"/>
              <a:gd name="T26" fmla="*/ 2147483647 w 9"/>
              <a:gd name="T27" fmla="*/ 0 h 2"/>
              <a:gd name="T28" fmla="*/ 2147483647 w 9"/>
              <a:gd name="T29" fmla="*/ 0 h 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2"/>
              <a:gd name="T47" fmla="*/ 9 w 9"/>
              <a:gd name="T48" fmla="*/ 2 h 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171700"/>
            <a:ext cx="20447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05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RPS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7912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Environmental consultancy and planning</a:t>
            </a:r>
          </a:p>
          <a:p>
            <a:r>
              <a:rPr lang="en-US" dirty="0" smtClean="0"/>
              <a:t>Coastal and ocean science and engineering</a:t>
            </a:r>
          </a:p>
          <a:p>
            <a:r>
              <a:rPr lang="en-US" dirty="0" smtClean="0"/>
              <a:t>Coastal and marine </a:t>
            </a:r>
            <a:r>
              <a:rPr lang="en-US" dirty="0" err="1" smtClean="0"/>
              <a:t>geoscience</a:t>
            </a:r>
            <a:endParaRPr lang="en-US" dirty="0" smtClean="0"/>
          </a:p>
          <a:p>
            <a:r>
              <a:rPr lang="en-US" dirty="0" smtClean="0"/>
              <a:t>Integrated real-time monitoring systems</a:t>
            </a:r>
          </a:p>
          <a:p>
            <a:r>
              <a:rPr lang="en-US" dirty="0" smtClean="0"/>
              <a:t>Numerical modeling of physical, chemical and biological processes</a:t>
            </a:r>
          </a:p>
          <a:p>
            <a:r>
              <a:rPr lang="en-US" dirty="0" smtClean="0"/>
              <a:t>Data management</a:t>
            </a:r>
            <a:endParaRPr lang="en-US" dirty="0"/>
          </a:p>
        </p:txBody>
      </p:sp>
      <p:pic>
        <p:nvPicPr>
          <p:cNvPr id="1026" name="Picture 2" descr="\\Ri-vsq-01\WPDOCS\RPS\RPS Marketing\Logo\RPS_asaLogo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2090737" cy="58370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248400" y="1600200"/>
            <a:ext cx="1981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53" y="-17929"/>
            <a:ext cx="1042147" cy="138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2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 Pilot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r>
              <a:rPr lang="en-US" dirty="0" smtClean="0"/>
              <a:t>Scenario #1</a:t>
            </a:r>
          </a:p>
          <a:p>
            <a:pPr lvl="1"/>
            <a:r>
              <a:rPr lang="en-US" dirty="0" smtClean="0"/>
              <a:t>WPS to identify gauges IDs on upstream river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Scenario #2</a:t>
            </a:r>
          </a:p>
          <a:p>
            <a:pPr lvl="1"/>
            <a:r>
              <a:rPr lang="en-US" dirty="0" smtClean="0"/>
              <a:t>WPS to calculate cross-border nutrient loads in Great Lake/tributaries</a:t>
            </a:r>
          </a:p>
          <a:p>
            <a:pPr lvl="1"/>
            <a:r>
              <a:rPr lang="en-US" dirty="0" smtClean="0"/>
              <a:t>SOS service for cross-border water quality data</a:t>
            </a:r>
          </a:p>
          <a:p>
            <a:pPr lvl="1"/>
            <a:r>
              <a:rPr lang="en-US" dirty="0" smtClean="0"/>
              <a:t> Nutrient model web client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53" y="-17929"/>
            <a:ext cx="1042147" cy="138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SOS service for international water quality sample data</a:t>
            </a:r>
          </a:p>
          <a:p>
            <a:r>
              <a:rPr lang="en-US" dirty="0" smtClean="0"/>
              <a:t>Integration of international data services for stream flow and water quality in order to run a web based nutrient load model</a:t>
            </a:r>
          </a:p>
          <a:p>
            <a:r>
              <a:rPr lang="en-US" dirty="0" smtClean="0"/>
              <a:t>System to identify upstream stream gauges regardless of relation to US/CAN border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Challenges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1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Robustness and speed of remote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Heterogeneity of data and metadata from different 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Differences between development and production environments and problems with bugs in open source libraries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53" y="-17929"/>
            <a:ext cx="1042147" cy="138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8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and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Lew Leinenweber (OGC Initiative Manager)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Vretanos</a:t>
            </a:r>
            <a:r>
              <a:rPr lang="en-US" dirty="0" smtClean="0"/>
              <a:t> (Initiative Architect) (</a:t>
            </a:r>
            <a:r>
              <a:rPr lang="en-US" dirty="0" err="1" smtClean="0"/>
              <a:t>CubeWerx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Achievements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8250"/>
          <a:stretch/>
        </p:blipFill>
        <p:spPr>
          <a:xfrm>
            <a:off x="1143000" y="1066800"/>
            <a:ext cx="6629400" cy="45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Achievements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Map-based subscription web client</a:t>
            </a:r>
          </a:p>
          <a:p>
            <a:r>
              <a:rPr lang="en-US" dirty="0" smtClean="0"/>
              <a:t>CSW (Python Implementation)</a:t>
            </a:r>
          </a:p>
          <a:p>
            <a:r>
              <a:rPr lang="en-US" dirty="0" smtClean="0"/>
              <a:t>SOS </a:t>
            </a:r>
            <a:r>
              <a:rPr lang="en-US" dirty="0" err="1" smtClean="0"/>
              <a:t>GetDataAvailability</a:t>
            </a:r>
            <a:endParaRPr lang="en-US" dirty="0" smtClean="0"/>
          </a:p>
          <a:p>
            <a:r>
              <a:rPr lang="en-US" dirty="0" smtClean="0"/>
              <a:t>Notification broker </a:t>
            </a:r>
          </a:p>
          <a:p>
            <a:r>
              <a:rPr lang="en-US" dirty="0" smtClean="0"/>
              <a:t>Harvester method</a:t>
            </a:r>
            <a:endParaRPr lang="en-US" dirty="0"/>
          </a:p>
          <a:p>
            <a:r>
              <a:rPr lang="en-US" dirty="0" smtClean="0"/>
              <a:t>CAP </a:t>
            </a:r>
            <a:r>
              <a:rPr lang="en-US" dirty="0"/>
              <a:t>alert </a:t>
            </a:r>
            <a:r>
              <a:rPr lang="en-US" dirty="0" smtClean="0"/>
              <a:t>client for Multi-Agency Situational Awareness System (MASAS)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6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Achievements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Web-based NLCS client</a:t>
            </a:r>
          </a:p>
          <a:p>
            <a:r>
              <a:rPr lang="en-US" dirty="0" smtClean="0"/>
              <a:t>SOS </a:t>
            </a:r>
            <a:r>
              <a:rPr lang="en-US" dirty="0"/>
              <a:t>facade on existing non-OGC sources of water quality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Indexing service</a:t>
            </a:r>
          </a:p>
          <a:p>
            <a:r>
              <a:rPr lang="en-US" dirty="0" smtClean="0"/>
              <a:t>Nutrient load calculation service (WPS)</a:t>
            </a:r>
          </a:p>
          <a:p>
            <a:r>
              <a:rPr lang="en-US" dirty="0" smtClean="0"/>
              <a:t>Upstream gauges/wells (WPS)</a:t>
            </a:r>
            <a:endParaRPr lang="en-US" dirty="0"/>
          </a:p>
          <a:p>
            <a:r>
              <a:rPr lang="en-US" dirty="0" smtClean="0"/>
              <a:t>SPARQL server for mediation of </a:t>
            </a:r>
            <a:r>
              <a:rPr lang="en-US" dirty="0" err="1" smtClean="0"/>
              <a:t>analyte</a:t>
            </a:r>
            <a:r>
              <a:rPr lang="en-US" dirty="0" smtClean="0"/>
              <a:t> vocabularies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5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Challenges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Service performance and stability</a:t>
            </a:r>
          </a:p>
          <a:p>
            <a:r>
              <a:rPr lang="en-US" dirty="0" smtClean="0"/>
              <a:t>Large networks of sensors are not sufficiently supported in SOS standard</a:t>
            </a:r>
          </a:p>
          <a:p>
            <a:r>
              <a:rPr lang="en-US" dirty="0" smtClean="0"/>
              <a:t>Catalogue issues</a:t>
            </a:r>
          </a:p>
          <a:p>
            <a:r>
              <a:rPr lang="en-US" dirty="0" smtClean="0"/>
              <a:t>SPARQL server</a:t>
            </a:r>
          </a:p>
          <a:p>
            <a:r>
              <a:rPr lang="en-US" dirty="0" smtClean="0"/>
              <a:t>Data and software issues implementing NLC model</a:t>
            </a:r>
          </a:p>
          <a:p>
            <a:r>
              <a:rPr lang="en-US" dirty="0" smtClean="0"/>
              <a:t>Harvester module issues</a:t>
            </a:r>
          </a:p>
          <a:p>
            <a:r>
              <a:rPr lang="en-US" dirty="0" smtClean="0"/>
              <a:t>GDA extension for SOS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0"/>
            <a:ext cx="1834916" cy="23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CHISP-1 PROJECT RESOURCES:</a:t>
            </a:r>
            <a:br>
              <a:rPr lang="en-US" dirty="0" smtClean="0"/>
            </a:br>
            <a:r>
              <a:rPr lang="en-US" dirty="0" smtClean="0"/>
              <a:t>CLIENTS AND SERVERS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Vretanos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CHISP-1 Project Resources</a:t>
            </a:r>
            <a:br>
              <a:rPr lang="en-US" dirty="0" smtClean="0"/>
            </a:br>
            <a:r>
              <a:rPr lang="en-US" dirty="0" smtClean="0"/>
              <a:t>Participant Clients and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Clients</a:t>
            </a:r>
          </a:p>
          <a:p>
            <a:pPr lvl="1"/>
            <a:r>
              <a:rPr lang="en-US" dirty="0" smtClean="0">
                <a:hlinkClick r:id="rId3"/>
              </a:rPr>
              <a:t>Map-based subscription web client (</a:t>
            </a:r>
            <a:r>
              <a:rPr lang="en-US" dirty="0" err="1" smtClean="0">
                <a:hlinkClick r:id="rId3"/>
              </a:rPr>
              <a:t>Explorus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Web-based NLCS client (ASA)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Servers</a:t>
            </a:r>
          </a:p>
          <a:p>
            <a:pPr lvl="1"/>
            <a:r>
              <a:rPr lang="en-US" dirty="0" smtClean="0">
                <a:hlinkClick r:id="rId5"/>
              </a:rPr>
              <a:t>Water quality SOS (ASA)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NLCS WPS (ASA)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Upstream gauges/wells (ASA)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Catalogue Service Web – </a:t>
            </a:r>
            <a:r>
              <a:rPr lang="en-US" dirty="0" err="1" smtClean="0">
                <a:hlinkClick r:id="rId8"/>
              </a:rPr>
              <a:t>pycsw</a:t>
            </a:r>
            <a:r>
              <a:rPr lang="en-US" dirty="0" smtClean="0">
                <a:hlinkClick r:id="rId8"/>
              </a:rPr>
              <a:t> (EC / </a:t>
            </a:r>
            <a:r>
              <a:rPr lang="en-US" dirty="0" err="1" smtClean="0">
                <a:hlinkClick r:id="rId8"/>
              </a:rPr>
              <a:t>Explorus</a:t>
            </a:r>
            <a:r>
              <a:rPr lang="en-US" dirty="0" smtClean="0">
                <a:hlinkClick r:id="rId8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SOS with GDA extensions (GIS-FCU)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CAP Alert client (GIS-FCU)</a:t>
            </a:r>
            <a:endParaRPr lang="en-US" dirty="0" smtClean="0"/>
          </a:p>
          <a:p>
            <a:pPr lvl="1"/>
            <a:r>
              <a:rPr lang="en-US" dirty="0" smtClean="0"/>
              <a:t>Notification broker (GIS-FCU)</a:t>
            </a:r>
          </a:p>
          <a:p>
            <a:pPr lvl="1"/>
            <a:r>
              <a:rPr lang="en-US" dirty="0" smtClean="0">
                <a:hlinkClick r:id="rId11"/>
              </a:rPr>
              <a:t>Harvester method (GIS-FCU)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1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381000"/>
            <a:ext cx="7543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6" charset="-128"/>
              </a:rPr>
              <a:t>Poll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6" charset="-128"/>
              </a:rPr>
              <a:t>#2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-106" charset="-128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6" charset="-128"/>
              </a:rPr>
              <a:t>Do you consider yourself a “technical IT person”?</a:t>
            </a:r>
            <a:endParaRPr lang="en-US" sz="2400" dirty="0">
              <a:latin typeface="Calibri" pitchFamily="34" charset="0"/>
              <a:ea typeface="ＭＳ Ｐゴシック" pitchFamily="-106" charset="-128"/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3860800" y="2019300"/>
            <a:ext cx="436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marL="803275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91440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</a:rPr>
              <a:t>Yes, I’m on the developer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</a:rPr>
              <a:t>side</a:t>
            </a:r>
          </a:p>
          <a:p>
            <a:pPr marL="91440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Ｐゴシック" pitchFamily="-112" charset="-128"/>
            </a:endParaRPr>
          </a:p>
          <a:p>
            <a:pPr marL="91440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</a:rPr>
              <a:t>No, not really</a:t>
            </a:r>
            <a:endParaRPr lang="en-US" sz="2000" dirty="0" smtClean="0">
              <a:latin typeface="+mn-lt"/>
            </a:endParaRPr>
          </a:p>
          <a:p>
            <a:pPr marL="346075" indent="0">
              <a:spcBef>
                <a:spcPts val="1200"/>
              </a:spcBef>
              <a:defRPr/>
            </a:pPr>
            <a:endParaRPr lang="en-US" sz="2000" dirty="0" smtClean="0">
              <a:latin typeface="+mn-lt"/>
            </a:endParaRPr>
          </a:p>
        </p:txBody>
      </p:sp>
      <p:sp>
        <p:nvSpPr>
          <p:cNvPr id="25604" name="Oval 107"/>
          <p:cNvSpPr>
            <a:spLocks noChangeArrowheads="1"/>
          </p:cNvSpPr>
          <p:nvPr/>
        </p:nvSpPr>
        <p:spPr bwMode="auto">
          <a:xfrm>
            <a:off x="1508125" y="3441700"/>
            <a:ext cx="1588" cy="1588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Oval 108"/>
          <p:cNvSpPr>
            <a:spLocks noChangeArrowheads="1"/>
          </p:cNvSpPr>
          <p:nvPr/>
        </p:nvSpPr>
        <p:spPr bwMode="auto">
          <a:xfrm>
            <a:off x="1508125" y="3441700"/>
            <a:ext cx="1588" cy="1588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119"/>
          <p:cNvSpPr>
            <a:spLocks/>
          </p:cNvSpPr>
          <p:nvPr/>
        </p:nvSpPr>
        <p:spPr bwMode="auto">
          <a:xfrm>
            <a:off x="1508125" y="3282950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588"/>
              <a:gd name="T29" fmla="*/ 2 w 2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120"/>
          <p:cNvSpPr>
            <a:spLocks/>
          </p:cNvSpPr>
          <p:nvPr/>
        </p:nvSpPr>
        <p:spPr bwMode="auto">
          <a:xfrm>
            <a:off x="1508125" y="3282950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588"/>
              <a:gd name="T29" fmla="*/ 2 w 2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124"/>
          <p:cNvSpPr>
            <a:spLocks/>
          </p:cNvSpPr>
          <p:nvPr/>
        </p:nvSpPr>
        <p:spPr bwMode="auto">
          <a:xfrm>
            <a:off x="1377950" y="3160713"/>
            <a:ext cx="14288" cy="3175"/>
          </a:xfrm>
          <a:custGeom>
            <a:avLst/>
            <a:gdLst>
              <a:gd name="T0" fmla="*/ 2147483647 w 9"/>
              <a:gd name="T1" fmla="*/ 0 h 2"/>
              <a:gd name="T2" fmla="*/ 2147483647 w 9"/>
              <a:gd name="T3" fmla="*/ 0 h 2"/>
              <a:gd name="T4" fmla="*/ 0 w 9"/>
              <a:gd name="T5" fmla="*/ 0 h 2"/>
              <a:gd name="T6" fmla="*/ 0 w 9"/>
              <a:gd name="T7" fmla="*/ 2147483647 h 2"/>
              <a:gd name="T8" fmla="*/ 0 w 9"/>
              <a:gd name="T9" fmla="*/ 2147483647 h 2"/>
              <a:gd name="T10" fmla="*/ 2147483647 w 9"/>
              <a:gd name="T11" fmla="*/ 2147483647 h 2"/>
              <a:gd name="T12" fmla="*/ 2147483647 w 9"/>
              <a:gd name="T13" fmla="*/ 2147483647 h 2"/>
              <a:gd name="T14" fmla="*/ 2147483647 w 9"/>
              <a:gd name="T15" fmla="*/ 2147483647 h 2"/>
              <a:gd name="T16" fmla="*/ 2147483647 w 9"/>
              <a:gd name="T17" fmla="*/ 2147483647 h 2"/>
              <a:gd name="T18" fmla="*/ 2147483647 w 9"/>
              <a:gd name="T19" fmla="*/ 0 h 2"/>
              <a:gd name="T20" fmla="*/ 2147483647 w 9"/>
              <a:gd name="T21" fmla="*/ 0 h 2"/>
              <a:gd name="T22" fmla="*/ 2147483647 w 9"/>
              <a:gd name="T23" fmla="*/ 0 h 2"/>
              <a:gd name="T24" fmla="*/ 2147483647 w 9"/>
              <a:gd name="T25" fmla="*/ 0 h 2"/>
              <a:gd name="T26" fmla="*/ 2147483647 w 9"/>
              <a:gd name="T27" fmla="*/ 0 h 2"/>
              <a:gd name="T28" fmla="*/ 2147483647 w 9"/>
              <a:gd name="T29" fmla="*/ 0 h 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2"/>
              <a:gd name="T47" fmla="*/ 9 w 9"/>
              <a:gd name="T48" fmla="*/ 2 h 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171700"/>
            <a:ext cx="20447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17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CHISP-1 Project Resources</a:t>
            </a:r>
            <a:br>
              <a:rPr lang="en-US" dirty="0" smtClean="0"/>
            </a:br>
            <a:r>
              <a:rPr lang="en-US" dirty="0" smtClean="0"/>
              <a:t>Sponsor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</a:t>
            </a:r>
          </a:p>
          <a:p>
            <a:pPr lvl="1"/>
            <a:r>
              <a:rPr lang="en-US" dirty="0" smtClean="0">
                <a:hlinkClick r:id="rId3"/>
              </a:rPr>
              <a:t>Groundwater SOS (</a:t>
            </a:r>
            <a:r>
              <a:rPr lang="en-US" dirty="0" err="1" smtClean="0">
                <a:hlinkClick r:id="rId3"/>
              </a:rPr>
              <a:t>NRCan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Groundwater wells WFS (</a:t>
            </a:r>
            <a:r>
              <a:rPr lang="en-US" dirty="0" err="1" smtClean="0">
                <a:hlinkClick r:id="rId4"/>
              </a:rPr>
              <a:t>NRCan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SPARQL endpoint (</a:t>
            </a:r>
            <a:r>
              <a:rPr lang="en-US" dirty="0" err="1" smtClean="0">
                <a:hlinkClick r:id="rId5"/>
              </a:rPr>
              <a:t>NRCan</a:t>
            </a:r>
            <a:r>
              <a:rPr lang="en-US" dirty="0" smtClean="0">
                <a:hlinkClick r:id="rId5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Upstream indexing service (</a:t>
            </a:r>
            <a:r>
              <a:rPr lang="en-US" dirty="0" err="1" smtClean="0">
                <a:hlinkClick r:id="rId6"/>
              </a:rPr>
              <a:t>NRCan</a:t>
            </a:r>
            <a:r>
              <a:rPr lang="en-US" dirty="0" smtClean="0">
                <a:hlinkClick r:id="rId6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GIN SOS mediator (EC)</a:t>
            </a:r>
            <a:endParaRPr lang="en-US" dirty="0" smtClean="0"/>
          </a:p>
          <a:p>
            <a:pPr lvl="1"/>
            <a:r>
              <a:rPr lang="en-US" dirty="0" smtClean="0"/>
              <a:t>Stream gauges  (USGS)</a:t>
            </a:r>
          </a:p>
          <a:p>
            <a:pPr lvl="2"/>
            <a:r>
              <a:rPr lang="en-US" dirty="0" smtClean="0">
                <a:hlinkClick r:id="rId8"/>
              </a:rPr>
              <a:t>WFS (returning WML2)</a:t>
            </a:r>
            <a:endParaRPr lang="en-US" dirty="0" smtClean="0"/>
          </a:p>
          <a:p>
            <a:pPr lvl="2"/>
            <a:r>
              <a:rPr lang="en-US" dirty="0" smtClean="0">
                <a:hlinkClick r:id="rId9"/>
              </a:rPr>
              <a:t>SOS (via </a:t>
            </a:r>
            <a:r>
              <a:rPr lang="en-US" dirty="0" err="1" smtClean="0">
                <a:hlinkClick r:id="rId9"/>
              </a:rPr>
              <a:t>GetDataAvailability</a:t>
            </a:r>
            <a:r>
              <a:rPr lang="en-US" dirty="0" smtClean="0">
                <a:hlinkClick r:id="rId9"/>
              </a:rPr>
              <a:t> request)</a:t>
            </a:r>
            <a:endParaRPr lang="en-US" dirty="0" smtClean="0"/>
          </a:p>
          <a:p>
            <a:pPr lvl="1"/>
            <a:r>
              <a:rPr lang="en-US" dirty="0" smtClean="0"/>
              <a:t>Stream flow SOS’s (USGS)</a:t>
            </a:r>
          </a:p>
          <a:p>
            <a:pPr lvl="2"/>
            <a:r>
              <a:rPr lang="en-US" dirty="0" smtClean="0">
                <a:hlinkClick r:id="rId10"/>
              </a:rPr>
              <a:t>SOS (unit values)</a:t>
            </a:r>
            <a:endParaRPr lang="en-US" dirty="0" smtClean="0"/>
          </a:p>
          <a:p>
            <a:pPr lvl="2"/>
            <a:r>
              <a:rPr lang="en-US" dirty="0" smtClean="0">
                <a:hlinkClick r:id="rId11"/>
              </a:rPr>
              <a:t>SOS (daily values)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9" y="0"/>
            <a:ext cx="1213931" cy="12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1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5486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Lew </a:t>
            </a:r>
            <a:r>
              <a:rPr lang="en-US" dirty="0" err="1" smtClean="0"/>
              <a:t>Leinenweber</a:t>
            </a:r>
            <a:r>
              <a:rPr lang="en-US" dirty="0"/>
              <a:t> - </a:t>
            </a:r>
            <a:r>
              <a:rPr lang="en-US" dirty="0" smtClean="0">
                <a:hlinkClick r:id="rId3"/>
              </a:rPr>
              <a:t>lleinenweber@opengeospatial.org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Peter </a:t>
            </a:r>
            <a:r>
              <a:rPr lang="en-US" dirty="0" err="1" smtClean="0"/>
              <a:t>Vretanos</a:t>
            </a:r>
            <a:r>
              <a:rPr lang="en-US" dirty="0"/>
              <a:t> - </a:t>
            </a:r>
            <a:r>
              <a:rPr lang="en-US" dirty="0" smtClean="0">
                <a:hlinkClick r:id="rId4"/>
              </a:rPr>
              <a:t>pvretano@cubewerx.com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Alex Joseph - </a:t>
            </a:r>
            <a:r>
              <a:rPr lang="en-US" dirty="0" smtClean="0">
                <a:hlinkClick r:id="rId5"/>
              </a:rPr>
              <a:t>alex.joseph@explorus.org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ChenYu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(</a:t>
            </a:r>
            <a:r>
              <a:rPr lang="en-US" dirty="0"/>
              <a:t>How) - </a:t>
            </a:r>
            <a:r>
              <a:rPr lang="en-US" dirty="0" smtClean="0">
                <a:hlinkClick r:id="rId6"/>
              </a:rPr>
              <a:t>how@gis.tw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Alexander Crosby - </a:t>
            </a:r>
            <a:r>
              <a:rPr lang="en-US" dirty="0" smtClean="0">
                <a:hlinkClick r:id="rId7"/>
              </a:rPr>
              <a:t>acrosby@asascience.com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46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381000"/>
            <a:ext cx="7543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6" charset="-128"/>
              </a:rPr>
              <a:t>One more poll…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-106" charset="-128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smtClean="0">
                <a:latin typeface="Calibri" pitchFamily="34" charset="0"/>
                <a:ea typeface="ＭＳ Ｐゴシック" pitchFamily="-106" charset="-128"/>
              </a:rPr>
              <a:t>Did you watch this webinar by yourself, or with others?</a:t>
            </a:r>
            <a:endParaRPr lang="en-US" sz="2400" b="1" dirty="0">
              <a:latin typeface="Calibri" pitchFamily="34" charset="0"/>
              <a:ea typeface="ＭＳ Ｐゴシック" pitchFamily="-106" charset="-128"/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3860800" y="20193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marL="803275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Just me…</a:t>
            </a:r>
          </a:p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One other person</a:t>
            </a:r>
          </a:p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2-3 more people</a:t>
            </a:r>
          </a:p>
          <a:p>
            <a:pPr>
              <a:spcBef>
                <a:spcPts val="1200"/>
              </a:spcBef>
              <a:buFontTx/>
              <a:buAutoNum type="alphaLcPeriod"/>
              <a:defRPr/>
            </a:pPr>
            <a:r>
              <a:rPr lang="en-US" sz="2000" dirty="0" smtClean="0">
                <a:latin typeface="Calibri" pitchFamily="34" charset="0"/>
              </a:rPr>
              <a:t>4 or more people</a:t>
            </a:r>
          </a:p>
          <a:p>
            <a:pPr marL="346075" indent="0">
              <a:spcBef>
                <a:spcPts val="1200"/>
              </a:spcBef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46075" indent="0">
              <a:spcBef>
                <a:spcPts val="1200"/>
              </a:spcBef>
              <a:defRPr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5604" name="Oval 107"/>
          <p:cNvSpPr>
            <a:spLocks noChangeArrowheads="1"/>
          </p:cNvSpPr>
          <p:nvPr/>
        </p:nvSpPr>
        <p:spPr bwMode="auto">
          <a:xfrm>
            <a:off x="1508125" y="3441700"/>
            <a:ext cx="1588" cy="1588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Oval 108"/>
          <p:cNvSpPr>
            <a:spLocks noChangeArrowheads="1"/>
          </p:cNvSpPr>
          <p:nvPr/>
        </p:nvSpPr>
        <p:spPr bwMode="auto">
          <a:xfrm>
            <a:off x="1508125" y="3441700"/>
            <a:ext cx="1588" cy="1588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119"/>
          <p:cNvSpPr>
            <a:spLocks/>
          </p:cNvSpPr>
          <p:nvPr/>
        </p:nvSpPr>
        <p:spPr bwMode="auto">
          <a:xfrm>
            <a:off x="1508125" y="3282950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588"/>
              <a:gd name="T29" fmla="*/ 2 w 2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120"/>
          <p:cNvSpPr>
            <a:spLocks/>
          </p:cNvSpPr>
          <p:nvPr/>
        </p:nvSpPr>
        <p:spPr bwMode="auto">
          <a:xfrm>
            <a:off x="1508125" y="3282950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588"/>
              <a:gd name="T29" fmla="*/ 2 w 2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124"/>
          <p:cNvSpPr>
            <a:spLocks/>
          </p:cNvSpPr>
          <p:nvPr/>
        </p:nvSpPr>
        <p:spPr bwMode="auto">
          <a:xfrm>
            <a:off x="1377950" y="3160713"/>
            <a:ext cx="14288" cy="3175"/>
          </a:xfrm>
          <a:custGeom>
            <a:avLst/>
            <a:gdLst>
              <a:gd name="T0" fmla="*/ 2147483647 w 9"/>
              <a:gd name="T1" fmla="*/ 0 h 2"/>
              <a:gd name="T2" fmla="*/ 2147483647 w 9"/>
              <a:gd name="T3" fmla="*/ 0 h 2"/>
              <a:gd name="T4" fmla="*/ 0 w 9"/>
              <a:gd name="T5" fmla="*/ 0 h 2"/>
              <a:gd name="T6" fmla="*/ 0 w 9"/>
              <a:gd name="T7" fmla="*/ 2147483647 h 2"/>
              <a:gd name="T8" fmla="*/ 0 w 9"/>
              <a:gd name="T9" fmla="*/ 2147483647 h 2"/>
              <a:gd name="T10" fmla="*/ 2147483647 w 9"/>
              <a:gd name="T11" fmla="*/ 2147483647 h 2"/>
              <a:gd name="T12" fmla="*/ 2147483647 w 9"/>
              <a:gd name="T13" fmla="*/ 2147483647 h 2"/>
              <a:gd name="T14" fmla="*/ 2147483647 w 9"/>
              <a:gd name="T15" fmla="*/ 2147483647 h 2"/>
              <a:gd name="T16" fmla="*/ 2147483647 w 9"/>
              <a:gd name="T17" fmla="*/ 2147483647 h 2"/>
              <a:gd name="T18" fmla="*/ 2147483647 w 9"/>
              <a:gd name="T19" fmla="*/ 0 h 2"/>
              <a:gd name="T20" fmla="*/ 2147483647 w 9"/>
              <a:gd name="T21" fmla="*/ 0 h 2"/>
              <a:gd name="T22" fmla="*/ 2147483647 w 9"/>
              <a:gd name="T23" fmla="*/ 0 h 2"/>
              <a:gd name="T24" fmla="*/ 2147483647 w 9"/>
              <a:gd name="T25" fmla="*/ 0 h 2"/>
              <a:gd name="T26" fmla="*/ 2147483647 w 9"/>
              <a:gd name="T27" fmla="*/ 0 h 2"/>
              <a:gd name="T28" fmla="*/ 2147483647 w 9"/>
              <a:gd name="T29" fmla="*/ 0 h 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2"/>
              <a:gd name="T47" fmla="*/ 9 w 9"/>
              <a:gd name="T48" fmla="*/ 2 h 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171700"/>
            <a:ext cx="20447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30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30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OGC </a:t>
            </a:r>
            <a:r>
              <a:rPr lang="en-US" dirty="0" smtClean="0"/>
              <a:t>and Project Overview</a:t>
            </a:r>
            <a:endParaRPr lang="en-US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4062413" y="1981200"/>
            <a:ext cx="5005387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Lew </a:t>
            </a:r>
            <a:r>
              <a:rPr lang="en-US" b="1" dirty="0" err="1" smtClean="0">
                <a:solidFill>
                  <a:schemeClr val="tx1"/>
                </a:solidFill>
              </a:rPr>
              <a:t>Leinenweber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CHISP-1 Initiative Manager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Open Geospatial Consortium (OGC)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7526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Geospatial Consortium</a:t>
            </a:r>
            <a:br>
              <a:rPr lang="en-US" dirty="0" smtClean="0"/>
            </a:br>
            <a:r>
              <a:rPr lang="en-US" dirty="0" smtClean="0"/>
              <a:t>Climatology-Hydrology Information Sharing Pilot, Phase 1 (CHISP-1)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Demonstration of Capabilities</a:t>
            </a:r>
          </a:p>
          <a:p>
            <a:r>
              <a:rPr lang="en-US" dirty="0" smtClean="0"/>
              <a:t>16 April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8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92500"/>
          </a:bodyPr>
          <a:lstStyle/>
          <a:p>
            <a:pPr fontAlgn="base">
              <a:spcBef>
                <a:spcPts val="600"/>
              </a:spcBef>
            </a:pPr>
            <a:r>
              <a:rPr lang="en-US" dirty="0"/>
              <a:t>Welcome, Housekeeping, How To Ask a Question, </a:t>
            </a:r>
            <a:r>
              <a:rPr lang="en-US" dirty="0" smtClean="0"/>
              <a:t>Agenda Review</a:t>
            </a:r>
            <a:endParaRPr lang="en-US" dirty="0"/>
          </a:p>
          <a:p>
            <a:pPr fontAlgn="base">
              <a:spcBef>
                <a:spcPts val="600"/>
              </a:spcBef>
            </a:pPr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Open Geospatial Consortium (OGC) and Project Overview </a:t>
            </a:r>
          </a:p>
          <a:p>
            <a:pPr fontAlgn="base">
              <a:spcBef>
                <a:spcPts val="600"/>
              </a:spcBef>
            </a:pPr>
            <a:r>
              <a:rPr lang="en-US" dirty="0" smtClean="0"/>
              <a:t>Acknowledge Sponsors</a:t>
            </a:r>
            <a:endParaRPr lang="en-US" dirty="0"/>
          </a:p>
          <a:p>
            <a:pPr fontAlgn="base">
              <a:spcBef>
                <a:spcPts val="600"/>
              </a:spcBef>
            </a:pPr>
            <a:r>
              <a:rPr lang="en-US" dirty="0"/>
              <a:t>Technical architecture and demonstration overview for the initiative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Live Demonstration</a:t>
            </a:r>
          </a:p>
          <a:p>
            <a:pPr fontAlgn="base">
              <a:spcBef>
                <a:spcPts val="600"/>
              </a:spcBef>
            </a:pPr>
            <a:r>
              <a:rPr lang="en-US" dirty="0" smtClean="0"/>
              <a:t>Component details (Participants)</a:t>
            </a:r>
          </a:p>
          <a:p>
            <a:pPr fontAlgn="base">
              <a:spcBef>
                <a:spcPts val="600"/>
              </a:spcBef>
            </a:pPr>
            <a:r>
              <a:rPr lang="en-US" dirty="0" smtClean="0"/>
              <a:t>Achievements &amp; Challenges</a:t>
            </a:r>
          </a:p>
          <a:p>
            <a:pPr fontAlgn="base">
              <a:spcBef>
                <a:spcPts val="600"/>
              </a:spcBef>
            </a:pPr>
            <a:r>
              <a:rPr lang="en-US" dirty="0" smtClean="0"/>
              <a:t>Project Resources (Participants and Sponsors)</a:t>
            </a:r>
            <a:endParaRPr lang="en-US" dirty="0"/>
          </a:p>
          <a:p>
            <a:pPr fontAlgn="base">
              <a:spcBef>
                <a:spcPts val="600"/>
              </a:spcBef>
            </a:pPr>
            <a:r>
              <a:rPr lang="en-US" dirty="0"/>
              <a:t>Question &amp; Answers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8" y="0"/>
            <a:ext cx="11928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6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92E5C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  <a:fontScheme name="OGC_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5b63994d-df01-48a4-a3ee-47a35a57b1f2" Revision="1" Stencil="System.MyShapes" StencilVersion="1.0"/>
</Control>
</file>

<file path=customXml/item2.xml><?xml version="1.0" encoding="utf-8"?>
<Control xmlns="http://schemas.microsoft.com/VisualStudio/2011/storyboarding/control">
  <Id Name="5b63994d-df01-48a4-a3ee-47a35a57b1f2" Revision="1" Stencil="System.MyShapes" StencilVersion="1.0"/>
</Control>
</file>

<file path=customXml/item3.xml><?xml version="1.0" encoding="utf-8"?>
<Control xmlns="http://schemas.microsoft.com/VisualStudio/2011/storyboarding/control">
  <Id Name="5b63994d-df01-48a4-a3ee-47a35a57b1f2" Revision="1" Stencil="System.MyShapes" StencilVersion="1.0"/>
</Control>
</file>

<file path=customXml/item4.xml><?xml version="1.0" encoding="utf-8"?>
<Control xmlns="http://schemas.microsoft.com/VisualStudio/2011/storyboarding/control">
  <Id Name="5b63994d-df01-48a4-a3ee-47a35a57b1f2" Revision="1" Stencil="System.MyShapes" StencilVersion="1.0"/>
</Control>
</file>

<file path=customXml/itemProps1.xml><?xml version="1.0" encoding="utf-8"?>
<ds:datastoreItem xmlns:ds="http://schemas.openxmlformats.org/officeDocument/2006/customXml" ds:itemID="{794F6CC4-CBE3-584D-9059-3B418F05737E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B2AF524-2106-7542-A138-54B8D92EB7A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5DB7A37F-D117-4A41-AA98-5D0A0BDFBA5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21DF2868-2590-094D-B617-E726496C7BC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15799</TotalTime>
  <Words>2806</Words>
  <Application>Microsoft Office PowerPoint</Application>
  <PresentationFormat>On-screen Show (4:3)</PresentationFormat>
  <Paragraphs>794</Paragraphs>
  <Slides>63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More than 450 webinar registrants from around the globe</vt:lpstr>
      <vt:lpstr>PowerPoint Presentation</vt:lpstr>
      <vt:lpstr>Take advantage of all Directions Magazine has to offer</vt:lpstr>
      <vt:lpstr>PowerPoint Presentation</vt:lpstr>
      <vt:lpstr>PowerPoint Presentation</vt:lpstr>
      <vt:lpstr>OGC and Project Overview</vt:lpstr>
      <vt:lpstr>Open Geospatial Consortium Climatology-Hydrology Information Sharing Pilot, Phase 1 (CHISP-1)</vt:lpstr>
      <vt:lpstr>Agenda</vt:lpstr>
      <vt:lpstr>OGC at a Glance</vt:lpstr>
      <vt:lpstr>The OGC Mission</vt:lpstr>
      <vt:lpstr>The OGC Interoperability Program (IP)</vt:lpstr>
      <vt:lpstr>CHISP-1 Pilot Objectives</vt:lpstr>
      <vt:lpstr>A Story of Cross Border River Basin</vt:lpstr>
      <vt:lpstr>River Basins considered</vt:lpstr>
      <vt:lpstr>PowerPoint Presentation</vt:lpstr>
      <vt:lpstr>Cross-border Water Quality Initiatives  and Agreement</vt:lpstr>
      <vt:lpstr>CHISP-1 Functions</vt:lpstr>
      <vt:lpstr>CHISP-1 Sponsors and Data Providers</vt:lpstr>
      <vt:lpstr>CHISP-1 Participant Team</vt:lpstr>
      <vt:lpstr>Technical Architecture and Demonstration Overview</vt:lpstr>
      <vt:lpstr>TECHNICAL ARCHITECTURE &amp; DEMO OVERVIEW</vt:lpstr>
      <vt:lpstr>CHISP-1 Technical Architecture</vt:lpstr>
      <vt:lpstr>PowerPoint Presentation</vt:lpstr>
      <vt:lpstr>Scenario 1 Stream monitoring &amp; flood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DEMONSTRATION AND COMPONENT DETAILS</vt:lpstr>
      <vt:lpstr>Demo: Upstream Monitoring and Flood Event </vt:lpstr>
      <vt:lpstr>PowerPoint Presentation</vt:lpstr>
      <vt:lpstr>PowerPoint Presentation</vt:lpstr>
      <vt:lpstr>PowerPoint Presentation</vt:lpstr>
      <vt:lpstr>PowerPoint Presentation</vt:lpstr>
      <vt:lpstr>Achievements</vt:lpstr>
      <vt:lpstr>Challenges</vt:lpstr>
      <vt:lpstr>PowerPoint Presentation</vt:lpstr>
      <vt:lpstr>Scenario 1 back end service demo</vt:lpstr>
      <vt:lpstr>Components Details of GIS.FCU</vt:lpstr>
      <vt:lpstr>GetDataAvailability( Improved the 52North SOS)</vt:lpstr>
      <vt:lpstr>Wiring Diagram-Harvesting Method</vt:lpstr>
      <vt:lpstr>Flood Notification Service-Subscribe process</vt:lpstr>
      <vt:lpstr>Flood Notification Service- determine process</vt:lpstr>
      <vt:lpstr>Event Notification</vt:lpstr>
      <vt:lpstr>CAP Alert</vt:lpstr>
      <vt:lpstr>Achievements and Challenges</vt:lpstr>
      <vt:lpstr>Demo: Great Lakes nutrient load calculation</vt:lpstr>
      <vt:lpstr>RPS ASA</vt:lpstr>
      <vt:lpstr>CHISP Pilot Components</vt:lpstr>
      <vt:lpstr>Achievements</vt:lpstr>
      <vt:lpstr>Achievements and challenges</vt:lpstr>
      <vt:lpstr>Functional Achievements </vt:lpstr>
      <vt:lpstr>Technical Achievements </vt:lpstr>
      <vt:lpstr>Technical Achievements </vt:lpstr>
      <vt:lpstr>Technical Challenges </vt:lpstr>
      <vt:lpstr>CHISP-1 PROJECT RESOURCES: CLIENTS AND SERVERS</vt:lpstr>
      <vt:lpstr>CHISP-1 Project Resources Participant Clients and Servers</vt:lpstr>
      <vt:lpstr>CHISP-1 Project Resources Sponsor Servers</vt:lpstr>
      <vt:lpstr>Speakers’ contact information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</dc:creator>
  <cp:lastModifiedBy>Nora</cp:lastModifiedBy>
  <cp:revision>149</cp:revision>
  <cp:lastPrinted>2013-04-15T19:30:41Z</cp:lastPrinted>
  <dcterms:created xsi:type="dcterms:W3CDTF">2013-03-21T16:34:26Z</dcterms:created>
  <dcterms:modified xsi:type="dcterms:W3CDTF">2013-04-16T16:44:31Z</dcterms:modified>
</cp:coreProperties>
</file>